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92" r:id="rId1"/>
  </p:sldMasterIdLst>
  <p:sldIdLst>
    <p:sldId id="257" r:id="rId2"/>
    <p:sldId id="256" r:id="rId3"/>
    <p:sldId id="258" r:id="rId4"/>
    <p:sldId id="259" r:id="rId5"/>
    <p:sldId id="260" r:id="rId6"/>
    <p:sldId id="261" r:id="rId7"/>
    <p:sldId id="262" r:id="rId8"/>
    <p:sldId id="265" r:id="rId9"/>
    <p:sldId id="266" r:id="rId10"/>
    <p:sldId id="267" r:id="rId11"/>
    <p:sldId id="268" r:id="rId12"/>
    <p:sldId id="270" r:id="rId13"/>
    <p:sldId id="271" r:id="rId14"/>
  </p:sldIdLst>
  <p:sldSz cx="9144000" cy="6858000" type="screen4x3"/>
  <p:notesSz cx="6858000" cy="9144000"/>
  <p:defaultTextStyle>
    <a:defPPr>
      <a:defRPr lang="es-SV"/>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0" d="100"/>
          <a:sy n="70" d="100"/>
        </p:scale>
        <p:origin x="-1386" y="-10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pic>
        <p:nvPicPr>
          <p:cNvPr id="7" name="Picture 6" descr="horizon.png"/>
          <p:cNvPicPr>
            <a:picLocks noChangeAspect="1"/>
          </p:cNvPicPr>
          <p:nvPr/>
        </p:nvPicPr>
        <p:blipFill>
          <a:blip r:embed="rId2" cstate="print"/>
          <a:srcRect t="33333"/>
          <a:stretch>
            <a:fillRect/>
          </a:stretch>
        </p:blipFill>
        <p:spPr>
          <a:xfrm>
            <a:off x="0" y="0"/>
            <a:ext cx="9144000" cy="4572000"/>
          </a:xfrm>
          <a:prstGeom prst="rect">
            <a:avLst/>
          </a:prstGeom>
        </p:spPr>
      </p:pic>
      <p:sp>
        <p:nvSpPr>
          <p:cNvPr id="3" name="Subtitle 2"/>
          <p:cNvSpPr>
            <a:spLocks noGrp="1"/>
          </p:cNvSpPr>
          <p:nvPr>
            <p:ph type="subTitle" idx="1"/>
          </p:nvPr>
        </p:nvSpPr>
        <p:spPr>
          <a:xfrm>
            <a:off x="1219200" y="3886200"/>
            <a:ext cx="6400800" cy="1752600"/>
          </a:xfrm>
        </p:spPr>
        <p:txBody>
          <a:bodyPr>
            <a:normAutofit/>
          </a:bodyPr>
          <a:lstStyle>
            <a:lvl1pPr marL="0" indent="0" algn="ctr">
              <a:buNone/>
              <a:defRPr sz="1700" baseline="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dirty="0" smtClean="0"/>
              <a:t>Haga clic para modificar el estilo de subtítulo del patrón</a:t>
            </a:r>
            <a:endParaRPr lang="en-US" dirty="0"/>
          </a:p>
        </p:txBody>
      </p:sp>
      <p:sp>
        <p:nvSpPr>
          <p:cNvPr id="2" name="Title 1"/>
          <p:cNvSpPr>
            <a:spLocks noGrp="1"/>
          </p:cNvSpPr>
          <p:nvPr>
            <p:ph type="ctrTitle"/>
          </p:nvPr>
        </p:nvSpPr>
        <p:spPr>
          <a:xfrm>
            <a:off x="685800" y="2007888"/>
            <a:ext cx="7772400" cy="1470025"/>
          </a:xfrm>
        </p:spPr>
        <p:txBody>
          <a:bodyPr/>
          <a:lstStyle>
            <a:lvl1pPr algn="ctr">
              <a:defRPr sz="3200"/>
            </a:lvl1pPr>
          </a:lstStyle>
          <a:p>
            <a:r>
              <a:rPr lang="es-ES" smtClean="0"/>
              <a:t>Haga clic para modificar el estilo de título del patrón</a:t>
            </a:r>
            <a:endParaRPr lang="en-US" dirty="0"/>
          </a:p>
        </p:txBody>
      </p:sp>
      <p:sp>
        <p:nvSpPr>
          <p:cNvPr id="8" name="7 Marcador de fecha"/>
          <p:cNvSpPr>
            <a:spLocks noGrp="1"/>
          </p:cNvSpPr>
          <p:nvPr>
            <p:ph type="dt" sz="half" idx="10"/>
          </p:nvPr>
        </p:nvSpPr>
        <p:spPr/>
        <p:txBody>
          <a:bodyPr/>
          <a:lstStyle/>
          <a:p>
            <a:fld id="{7BE41EC0-A5E1-44DA-9AE8-7D55E9D38060}" type="datetimeFigureOut">
              <a:rPr lang="es-SV" smtClean="0"/>
              <a:t>26/04/2012</a:t>
            </a:fld>
            <a:endParaRPr lang="es-SV"/>
          </a:p>
        </p:txBody>
      </p:sp>
      <p:sp>
        <p:nvSpPr>
          <p:cNvPr id="9" name="8 Marcador de pie de página"/>
          <p:cNvSpPr>
            <a:spLocks noGrp="1"/>
          </p:cNvSpPr>
          <p:nvPr>
            <p:ph type="ftr" sz="quarter" idx="11"/>
          </p:nvPr>
        </p:nvSpPr>
        <p:spPr/>
        <p:txBody>
          <a:bodyPr/>
          <a:lstStyle/>
          <a:p>
            <a:r>
              <a:rPr lang="es-SV" smtClean="0"/>
              <a:t>Giorgio Marcelo Sasmay Villacorta</a:t>
            </a:r>
            <a:endParaRPr lang="es-SV" dirty="0"/>
          </a:p>
        </p:txBody>
      </p:sp>
      <p:sp>
        <p:nvSpPr>
          <p:cNvPr id="10" name="9 Marcador de número de diapositiva"/>
          <p:cNvSpPr>
            <a:spLocks noGrp="1"/>
          </p:cNvSpPr>
          <p:nvPr>
            <p:ph type="sldNum" sz="quarter" idx="12"/>
          </p:nvPr>
        </p:nvSpPr>
        <p:spPr/>
        <p:txBody>
          <a:bodyPr/>
          <a:lstStyle/>
          <a:p>
            <a:fld id="{2D2D8FC4-5A0F-4D7D-BC9A-9B2DEBB4C150}" type="slidenum">
              <a:rPr lang="es-SV" smtClean="0"/>
              <a:t>‹Nº›</a:t>
            </a:fld>
            <a:endParaRPr lang="es-SV"/>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7BE41EC0-A5E1-44DA-9AE8-7D55E9D38060}" type="datetimeFigureOut">
              <a:rPr lang="es-SV" smtClean="0"/>
              <a:t>26/04/2012</a:t>
            </a:fld>
            <a:endParaRPr lang="es-SV"/>
          </a:p>
        </p:txBody>
      </p:sp>
      <p:sp>
        <p:nvSpPr>
          <p:cNvPr id="5" name="Footer Placeholder 4"/>
          <p:cNvSpPr>
            <a:spLocks noGrp="1"/>
          </p:cNvSpPr>
          <p:nvPr>
            <p:ph type="ftr" sz="quarter" idx="11"/>
          </p:nvPr>
        </p:nvSpPr>
        <p:spPr/>
        <p:txBody>
          <a:bodyPr/>
          <a:lstStyle/>
          <a:p>
            <a:endParaRPr lang="es-SV"/>
          </a:p>
        </p:txBody>
      </p:sp>
      <p:sp>
        <p:nvSpPr>
          <p:cNvPr id="6" name="Slide Number Placeholder 5"/>
          <p:cNvSpPr>
            <a:spLocks noGrp="1"/>
          </p:cNvSpPr>
          <p:nvPr>
            <p:ph type="sldNum" sz="quarter" idx="12"/>
          </p:nvPr>
        </p:nvSpPr>
        <p:spPr/>
        <p:txBody>
          <a:bodyPr/>
          <a:lstStyle/>
          <a:p>
            <a:fld id="{2D2D8FC4-5A0F-4D7D-BC9A-9B2DEBB4C150}" type="slidenum">
              <a:rPr lang="es-SV" smtClean="0"/>
              <a:t>‹Nº›</a:t>
            </a:fld>
            <a:endParaRPr lang="es-SV"/>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7BE41EC0-A5E1-44DA-9AE8-7D55E9D38060}" type="datetimeFigureOut">
              <a:rPr lang="es-SV" smtClean="0"/>
              <a:t>26/04/2012</a:t>
            </a:fld>
            <a:endParaRPr lang="es-SV"/>
          </a:p>
        </p:txBody>
      </p:sp>
      <p:sp>
        <p:nvSpPr>
          <p:cNvPr id="5" name="Footer Placeholder 4"/>
          <p:cNvSpPr>
            <a:spLocks noGrp="1"/>
          </p:cNvSpPr>
          <p:nvPr>
            <p:ph type="ftr" sz="quarter" idx="11"/>
          </p:nvPr>
        </p:nvSpPr>
        <p:spPr/>
        <p:txBody>
          <a:bodyPr/>
          <a:lstStyle/>
          <a:p>
            <a:endParaRPr lang="es-SV"/>
          </a:p>
        </p:txBody>
      </p:sp>
      <p:sp>
        <p:nvSpPr>
          <p:cNvPr id="6" name="Slide Number Placeholder 5"/>
          <p:cNvSpPr>
            <a:spLocks noGrp="1"/>
          </p:cNvSpPr>
          <p:nvPr>
            <p:ph type="sldNum" sz="quarter" idx="12"/>
          </p:nvPr>
        </p:nvSpPr>
        <p:spPr/>
        <p:txBody>
          <a:bodyPr/>
          <a:lstStyle/>
          <a:p>
            <a:fld id="{2D2D8FC4-5A0F-4D7D-BC9A-9B2DEBB4C150}" type="slidenum">
              <a:rPr lang="es-SV" smtClean="0"/>
              <a:t>‹Nº›</a:t>
            </a:fld>
            <a:endParaRPr lang="es-SV"/>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7924800" cy="1143000"/>
          </a:xfrm>
        </p:spPr>
        <p:txBody>
          <a:bodyPr/>
          <a:lstStyle/>
          <a:p>
            <a:r>
              <a:rPr lang="es-ES" smtClean="0"/>
              <a:t>Haga clic para modificar el estilo de título del patrón</a:t>
            </a:r>
            <a:endParaRPr lang="en-US" dirty="0"/>
          </a:p>
        </p:txBody>
      </p:sp>
      <p:sp>
        <p:nvSpPr>
          <p:cNvPr id="4" name="Date Placeholder 3"/>
          <p:cNvSpPr>
            <a:spLocks noGrp="1"/>
          </p:cNvSpPr>
          <p:nvPr>
            <p:ph type="dt" sz="half" idx="10"/>
          </p:nvPr>
        </p:nvSpPr>
        <p:spPr/>
        <p:txBody>
          <a:bodyPr/>
          <a:lstStyle/>
          <a:p>
            <a:fld id="{7BE41EC0-A5E1-44DA-9AE8-7D55E9D38060}" type="datetimeFigureOut">
              <a:rPr lang="es-SV" smtClean="0"/>
              <a:t>26/04/2012</a:t>
            </a:fld>
            <a:endParaRPr lang="es-SV"/>
          </a:p>
        </p:txBody>
      </p:sp>
      <p:sp>
        <p:nvSpPr>
          <p:cNvPr id="6" name="Slide Number Placeholder 5"/>
          <p:cNvSpPr>
            <a:spLocks noGrp="1"/>
          </p:cNvSpPr>
          <p:nvPr>
            <p:ph type="sldNum" sz="quarter" idx="12"/>
          </p:nvPr>
        </p:nvSpPr>
        <p:spPr/>
        <p:txBody>
          <a:bodyPr/>
          <a:lstStyle/>
          <a:p>
            <a:fld id="{2D2D8FC4-5A0F-4D7D-BC9A-9B2DEBB4C150}" type="slidenum">
              <a:rPr lang="es-SV" smtClean="0"/>
              <a:t>‹Nº›</a:t>
            </a:fld>
            <a:endParaRPr lang="es-SV"/>
          </a:p>
        </p:txBody>
      </p:sp>
      <p:sp>
        <p:nvSpPr>
          <p:cNvPr id="8" name="Content Placeholder 7"/>
          <p:cNvSpPr>
            <a:spLocks noGrp="1"/>
          </p:cNvSpPr>
          <p:nvPr>
            <p:ph sz="quarter" idx="13"/>
          </p:nvPr>
        </p:nvSpPr>
        <p:spPr>
          <a:xfrm>
            <a:off x="609600" y="1600200"/>
            <a:ext cx="7924800" cy="4114800"/>
          </a:xfrm>
        </p:spPr>
        <p:txBody>
          <a:bodyPr>
            <a:normAutofit/>
          </a:bodyPr>
          <a:lstStyle>
            <a:lvl1pPr>
              <a:defRPr sz="2000"/>
            </a:lvl1pPr>
            <a:lvl2pPr>
              <a:defRPr sz="2000"/>
            </a:lvl2pPr>
            <a:lvl3pPr>
              <a:defRPr sz="2000"/>
            </a:lvl3pPr>
            <a:lvl4pPr>
              <a:defRPr sz="2000"/>
            </a:lvl4pPr>
            <a:lvl5pPr>
              <a:defRPr sz="2000"/>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3" name="2 CuadroTexto"/>
          <p:cNvSpPr txBox="1"/>
          <p:nvPr userDrawn="1"/>
        </p:nvSpPr>
        <p:spPr>
          <a:xfrm>
            <a:off x="22970" y="6381328"/>
            <a:ext cx="3672408" cy="369332"/>
          </a:xfrm>
          <a:prstGeom prst="rect">
            <a:avLst/>
          </a:prstGeom>
          <a:noFill/>
        </p:spPr>
        <p:txBody>
          <a:bodyPr wrap="square" rtlCol="0">
            <a:spAutoFit/>
          </a:bodyPr>
          <a:lstStyle/>
          <a:p>
            <a:r>
              <a:rPr lang="es-SV" dirty="0" smtClean="0"/>
              <a:t>Maestría en Administración Financiera</a:t>
            </a:r>
            <a:endParaRPr lang="es-SV" dirty="0"/>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609600" y="4962525"/>
            <a:ext cx="7885113" cy="1362075"/>
          </a:xfrm>
        </p:spPr>
        <p:txBody>
          <a:bodyPr anchor="t"/>
          <a:lstStyle>
            <a:lvl1pPr algn="l">
              <a:defRPr sz="3200" b="0" i="0" cap="all" baseline="0"/>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09600" y="3462338"/>
            <a:ext cx="7885113" cy="1500187"/>
          </a:xfrm>
        </p:spPr>
        <p:txBody>
          <a:bodyPr anchor="b">
            <a:normAutofit/>
          </a:bodyPr>
          <a:lstStyle>
            <a:lvl1pPr marL="0" indent="0">
              <a:buNone/>
              <a:defRPr sz="1700" baseline="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7BE41EC0-A5E1-44DA-9AE8-7D55E9D38060}" type="datetimeFigureOut">
              <a:rPr lang="es-SV" smtClean="0"/>
              <a:t>26/04/2012</a:t>
            </a:fld>
            <a:endParaRPr lang="es-SV"/>
          </a:p>
        </p:txBody>
      </p:sp>
      <p:sp>
        <p:nvSpPr>
          <p:cNvPr id="5" name="Footer Placeholder 4"/>
          <p:cNvSpPr>
            <a:spLocks noGrp="1"/>
          </p:cNvSpPr>
          <p:nvPr>
            <p:ph type="ftr" sz="quarter" idx="11"/>
          </p:nvPr>
        </p:nvSpPr>
        <p:spPr/>
        <p:txBody>
          <a:bodyPr/>
          <a:lstStyle/>
          <a:p>
            <a:endParaRPr lang="es-SV"/>
          </a:p>
        </p:txBody>
      </p:sp>
      <p:sp>
        <p:nvSpPr>
          <p:cNvPr id="6" name="Slide Number Placeholder 5"/>
          <p:cNvSpPr>
            <a:spLocks noGrp="1"/>
          </p:cNvSpPr>
          <p:nvPr>
            <p:ph type="sldNum" sz="quarter" idx="12"/>
          </p:nvPr>
        </p:nvSpPr>
        <p:spPr/>
        <p:txBody>
          <a:bodyPr/>
          <a:lstStyle/>
          <a:p>
            <a:fld id="{2D2D8FC4-5A0F-4D7D-BC9A-9B2DEBB4C150}" type="slidenum">
              <a:rPr lang="es-SV" smtClean="0"/>
              <a:t>‹Nº›</a:t>
            </a:fld>
            <a:endParaRPr lang="es-SV"/>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11" name="Content Placeholder 10"/>
          <p:cNvSpPr>
            <a:spLocks noGrp="1"/>
          </p:cNvSpPr>
          <p:nvPr>
            <p:ph sz="quarter" idx="13"/>
          </p:nvPr>
        </p:nvSpPr>
        <p:spPr>
          <a:xfrm>
            <a:off x="609600" y="1600200"/>
            <a:ext cx="3733800" cy="4114800"/>
          </a:xfrm>
        </p:spPr>
        <p:txBody>
          <a:bodyPr/>
          <a:lstStyle>
            <a:lvl5pPr>
              <a:defRPr/>
            </a:lvl5pPr>
            <a:lvl6pPr>
              <a:buClr>
                <a:schemeClr val="tx2"/>
              </a:buClr>
              <a:buFont typeface="Arial" pitchFamily="34" charset="0"/>
              <a:buChar char="•"/>
              <a:defRPr/>
            </a:lvl6pPr>
            <a:lvl7pPr>
              <a:buClr>
                <a:schemeClr val="tx2"/>
              </a:buClr>
              <a:buFont typeface="Arial" pitchFamily="34" charset="0"/>
              <a:buChar char="•"/>
              <a:defRPr/>
            </a:lvl7pPr>
            <a:lvl8pPr>
              <a:buClr>
                <a:schemeClr val="tx2"/>
              </a:buClr>
              <a:buFont typeface="Arial" pitchFamily="34" charset="0"/>
              <a:buChar char="•"/>
              <a:defRPr/>
            </a:lvl8pPr>
            <a:lvl9pPr>
              <a:buClr>
                <a:schemeClr val="tx2"/>
              </a:buClr>
              <a:buFont typeface="Arial" pitchFamily="34" charset="0"/>
              <a:buChar char="•"/>
              <a:defRPr/>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smtClean="0"/>
          </a:p>
        </p:txBody>
      </p:sp>
      <p:sp>
        <p:nvSpPr>
          <p:cNvPr id="13" name="Content Placeholder 12"/>
          <p:cNvSpPr>
            <a:spLocks noGrp="1"/>
          </p:cNvSpPr>
          <p:nvPr>
            <p:ph sz="quarter" idx="14"/>
          </p:nvPr>
        </p:nvSpPr>
        <p:spPr>
          <a:xfrm>
            <a:off x="4800600" y="1600200"/>
            <a:ext cx="3733800" cy="4114800"/>
          </a:xfrm>
        </p:spPr>
        <p:txBody>
          <a:bodyPr/>
          <a:lstStyle>
            <a:lvl6pPr>
              <a:buClr>
                <a:schemeClr val="tx2"/>
              </a:buClr>
              <a:defRPr/>
            </a:lvl6pPr>
            <a:lvl7pPr>
              <a:buClr>
                <a:schemeClr val="tx2"/>
              </a:buClr>
              <a:defRPr/>
            </a:lvl7pPr>
            <a:lvl8pPr>
              <a:buClr>
                <a:schemeClr val="tx2"/>
              </a:buClr>
              <a:defRPr/>
            </a:lvl8pPr>
            <a:lvl9pPr>
              <a:buClr>
                <a:schemeClr val="tx2"/>
              </a:buClr>
              <a:defRPr/>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smtClean="0"/>
          </a:p>
        </p:txBody>
      </p:sp>
      <p:sp>
        <p:nvSpPr>
          <p:cNvPr id="2" name="Title 1"/>
          <p:cNvSpPr>
            <a:spLocks noGrp="1"/>
          </p:cNvSpPr>
          <p:nvPr>
            <p:ph type="title"/>
          </p:nvPr>
        </p:nvSpPr>
        <p:spPr>
          <a:xfrm>
            <a:off x="609600" y="274638"/>
            <a:ext cx="7924800" cy="1143000"/>
          </a:xfrm>
        </p:spPr>
        <p:txBody>
          <a:bodyPr/>
          <a:lstStyle/>
          <a:p>
            <a:r>
              <a:rPr lang="es-ES" smtClean="0"/>
              <a:t>Haga clic para modificar el estilo de título del patrón</a:t>
            </a:r>
            <a:endParaRPr lang="en-US" dirty="0"/>
          </a:p>
        </p:txBody>
      </p:sp>
      <p:sp>
        <p:nvSpPr>
          <p:cNvPr id="5" name="Date Placeholder 4"/>
          <p:cNvSpPr>
            <a:spLocks noGrp="1"/>
          </p:cNvSpPr>
          <p:nvPr>
            <p:ph type="dt" sz="half" idx="10"/>
          </p:nvPr>
        </p:nvSpPr>
        <p:spPr/>
        <p:txBody>
          <a:bodyPr/>
          <a:lstStyle/>
          <a:p>
            <a:fld id="{7BE41EC0-A5E1-44DA-9AE8-7D55E9D38060}" type="datetimeFigureOut">
              <a:rPr lang="es-SV" smtClean="0"/>
              <a:t>26/04/2012</a:t>
            </a:fld>
            <a:endParaRPr lang="es-SV"/>
          </a:p>
        </p:txBody>
      </p:sp>
      <p:sp>
        <p:nvSpPr>
          <p:cNvPr id="6" name="Footer Placeholder 5"/>
          <p:cNvSpPr>
            <a:spLocks noGrp="1"/>
          </p:cNvSpPr>
          <p:nvPr>
            <p:ph type="ftr" sz="quarter" idx="11"/>
          </p:nvPr>
        </p:nvSpPr>
        <p:spPr/>
        <p:txBody>
          <a:bodyPr/>
          <a:lstStyle/>
          <a:p>
            <a:endParaRPr lang="es-SV"/>
          </a:p>
        </p:txBody>
      </p:sp>
      <p:sp>
        <p:nvSpPr>
          <p:cNvPr id="7" name="Slide Number Placeholder 6"/>
          <p:cNvSpPr>
            <a:spLocks noGrp="1"/>
          </p:cNvSpPr>
          <p:nvPr>
            <p:ph type="sldNum" sz="quarter" idx="12"/>
          </p:nvPr>
        </p:nvSpPr>
        <p:spPr/>
        <p:txBody>
          <a:bodyPr/>
          <a:lstStyle/>
          <a:p>
            <a:fld id="{2D2D8FC4-5A0F-4D7D-BC9A-9B2DEBB4C150}" type="slidenum">
              <a:rPr lang="es-SV" smtClean="0"/>
              <a:t>‹Nº›</a:t>
            </a:fld>
            <a:endParaRPr lang="es-SV"/>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13" name="Content Placeholder 12"/>
          <p:cNvSpPr>
            <a:spLocks noGrp="1"/>
          </p:cNvSpPr>
          <p:nvPr>
            <p:ph sz="quarter" idx="14"/>
          </p:nvPr>
        </p:nvSpPr>
        <p:spPr>
          <a:xfrm>
            <a:off x="4800600" y="2209800"/>
            <a:ext cx="3733800" cy="3505200"/>
          </a:xfrm>
        </p:spPr>
        <p:txBody>
          <a:bodyPr/>
          <a:lstStyle>
            <a:lvl6pPr>
              <a:buClr>
                <a:schemeClr val="tx2"/>
              </a:buClr>
              <a:defRPr/>
            </a:lvl6pPr>
            <a:lvl7pPr>
              <a:buClr>
                <a:schemeClr val="tx2"/>
              </a:buClr>
              <a:defRPr/>
            </a:lvl7pPr>
            <a:lvl8pPr>
              <a:buClr>
                <a:schemeClr val="tx2"/>
              </a:buClr>
              <a:defRPr/>
            </a:lvl8pPr>
            <a:lvl9pPr>
              <a:buClr>
                <a:schemeClr val="tx2"/>
              </a:buClr>
              <a:defRPr/>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smtClean="0"/>
          </a:p>
        </p:txBody>
      </p:sp>
      <p:sp>
        <p:nvSpPr>
          <p:cNvPr id="11" name="Content Placeholder 10"/>
          <p:cNvSpPr>
            <a:spLocks noGrp="1"/>
          </p:cNvSpPr>
          <p:nvPr>
            <p:ph sz="quarter" idx="13"/>
          </p:nvPr>
        </p:nvSpPr>
        <p:spPr>
          <a:xfrm>
            <a:off x="609600" y="2209800"/>
            <a:ext cx="3733800" cy="3505200"/>
          </a:xfrm>
        </p:spPr>
        <p:txBody>
          <a:bodyPr/>
          <a:lstStyle>
            <a:lvl6pPr>
              <a:buClr>
                <a:schemeClr val="tx2"/>
              </a:buClr>
              <a:defRPr/>
            </a:lvl6pPr>
            <a:lvl7pPr>
              <a:buClr>
                <a:schemeClr val="tx2"/>
              </a:buClr>
              <a:defRPr/>
            </a:lvl7pPr>
            <a:lvl8pPr>
              <a:buClr>
                <a:schemeClr val="tx2"/>
              </a:buClr>
              <a:defRPr/>
            </a:lvl8pPr>
            <a:lvl9pPr>
              <a:buClr>
                <a:schemeClr val="tx2"/>
              </a:buClr>
              <a:defRPr/>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smtClean="0"/>
          </a:p>
        </p:txBody>
      </p:sp>
      <p:sp>
        <p:nvSpPr>
          <p:cNvPr id="2" name="Title 1"/>
          <p:cNvSpPr>
            <a:spLocks noGrp="1"/>
          </p:cNvSpPr>
          <p:nvPr>
            <p:ph type="title"/>
          </p:nvPr>
        </p:nvSpPr>
        <p:spPr>
          <a:xfrm>
            <a:off x="609600" y="274638"/>
            <a:ext cx="7924800" cy="1143000"/>
          </a:xfrm>
        </p:spPr>
        <p:txBody>
          <a:bodyPr/>
          <a:lstStyle>
            <a:lvl1pPr>
              <a:defRPr/>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09600" y="1600199"/>
            <a:ext cx="3733800" cy="574675"/>
          </a:xfrm>
        </p:spPr>
        <p:txBody>
          <a:bodyPr anchor="b">
            <a:normAutofit/>
          </a:bodyPr>
          <a:lstStyle>
            <a:lvl1pPr marL="0" indent="0">
              <a:buNone/>
              <a:defRPr sz="1700" b="0" i="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5" name="Text Placeholder 4"/>
          <p:cNvSpPr>
            <a:spLocks noGrp="1"/>
          </p:cNvSpPr>
          <p:nvPr>
            <p:ph type="body" sz="quarter" idx="3"/>
          </p:nvPr>
        </p:nvSpPr>
        <p:spPr>
          <a:xfrm>
            <a:off x="4800600" y="1600199"/>
            <a:ext cx="3733800" cy="574675"/>
          </a:xfrm>
        </p:spPr>
        <p:txBody>
          <a:bodyPr anchor="b">
            <a:normAutofit/>
          </a:bodyPr>
          <a:lstStyle>
            <a:lvl1pPr marL="0" indent="0">
              <a:buNone/>
              <a:defRPr sz="1700" b="0" i="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7" name="Date Placeholder 6"/>
          <p:cNvSpPr>
            <a:spLocks noGrp="1"/>
          </p:cNvSpPr>
          <p:nvPr>
            <p:ph type="dt" sz="half" idx="10"/>
          </p:nvPr>
        </p:nvSpPr>
        <p:spPr/>
        <p:txBody>
          <a:bodyPr/>
          <a:lstStyle/>
          <a:p>
            <a:fld id="{7BE41EC0-A5E1-44DA-9AE8-7D55E9D38060}" type="datetimeFigureOut">
              <a:rPr lang="es-SV" smtClean="0"/>
              <a:t>26/04/2012</a:t>
            </a:fld>
            <a:endParaRPr lang="es-SV"/>
          </a:p>
        </p:txBody>
      </p:sp>
      <p:sp>
        <p:nvSpPr>
          <p:cNvPr id="8" name="Footer Placeholder 7"/>
          <p:cNvSpPr>
            <a:spLocks noGrp="1"/>
          </p:cNvSpPr>
          <p:nvPr>
            <p:ph type="ftr" sz="quarter" idx="11"/>
          </p:nvPr>
        </p:nvSpPr>
        <p:spPr/>
        <p:txBody>
          <a:bodyPr/>
          <a:lstStyle/>
          <a:p>
            <a:endParaRPr lang="es-SV"/>
          </a:p>
        </p:txBody>
      </p:sp>
      <p:sp>
        <p:nvSpPr>
          <p:cNvPr id="9" name="Slide Number Placeholder 8"/>
          <p:cNvSpPr>
            <a:spLocks noGrp="1"/>
          </p:cNvSpPr>
          <p:nvPr>
            <p:ph type="sldNum" sz="quarter" idx="12"/>
          </p:nvPr>
        </p:nvSpPr>
        <p:spPr/>
        <p:txBody>
          <a:bodyPr/>
          <a:lstStyle/>
          <a:p>
            <a:fld id="{2D2D8FC4-5A0F-4D7D-BC9A-9B2DEBB4C150}" type="slidenum">
              <a:rPr lang="es-SV" smtClean="0"/>
              <a:t>‹Nº›</a:t>
            </a:fld>
            <a:endParaRPr lang="es-SV"/>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7924800" cy="1143000"/>
          </a:xfrm>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7BE41EC0-A5E1-44DA-9AE8-7D55E9D38060}" type="datetimeFigureOut">
              <a:rPr lang="es-SV" smtClean="0"/>
              <a:t>26/04/2012</a:t>
            </a:fld>
            <a:endParaRPr lang="es-SV"/>
          </a:p>
        </p:txBody>
      </p:sp>
      <p:sp>
        <p:nvSpPr>
          <p:cNvPr id="4" name="Footer Placeholder 3"/>
          <p:cNvSpPr>
            <a:spLocks noGrp="1"/>
          </p:cNvSpPr>
          <p:nvPr>
            <p:ph type="ftr" sz="quarter" idx="11"/>
          </p:nvPr>
        </p:nvSpPr>
        <p:spPr/>
        <p:txBody>
          <a:bodyPr/>
          <a:lstStyle/>
          <a:p>
            <a:endParaRPr lang="es-SV"/>
          </a:p>
        </p:txBody>
      </p:sp>
      <p:sp>
        <p:nvSpPr>
          <p:cNvPr id="5" name="Slide Number Placeholder 4"/>
          <p:cNvSpPr>
            <a:spLocks noGrp="1"/>
          </p:cNvSpPr>
          <p:nvPr>
            <p:ph type="sldNum" sz="quarter" idx="12"/>
          </p:nvPr>
        </p:nvSpPr>
        <p:spPr/>
        <p:txBody>
          <a:bodyPr/>
          <a:lstStyle/>
          <a:p>
            <a:fld id="{2D2D8FC4-5A0F-4D7D-BC9A-9B2DEBB4C150}" type="slidenum">
              <a:rPr lang="es-SV" smtClean="0"/>
              <a:t>‹Nº›</a:t>
            </a:fld>
            <a:endParaRPr lang="es-SV"/>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BE41EC0-A5E1-44DA-9AE8-7D55E9D38060}" type="datetimeFigureOut">
              <a:rPr lang="es-SV" smtClean="0"/>
              <a:t>26/04/2012</a:t>
            </a:fld>
            <a:endParaRPr lang="es-SV"/>
          </a:p>
        </p:txBody>
      </p:sp>
      <p:sp>
        <p:nvSpPr>
          <p:cNvPr id="3" name="Footer Placeholder 2"/>
          <p:cNvSpPr>
            <a:spLocks noGrp="1"/>
          </p:cNvSpPr>
          <p:nvPr>
            <p:ph type="ftr" sz="quarter" idx="11"/>
          </p:nvPr>
        </p:nvSpPr>
        <p:spPr/>
        <p:txBody>
          <a:bodyPr/>
          <a:lstStyle/>
          <a:p>
            <a:endParaRPr lang="es-SV"/>
          </a:p>
        </p:txBody>
      </p:sp>
      <p:sp>
        <p:nvSpPr>
          <p:cNvPr id="4" name="Slide Number Placeholder 3"/>
          <p:cNvSpPr>
            <a:spLocks noGrp="1"/>
          </p:cNvSpPr>
          <p:nvPr>
            <p:ph type="sldNum" sz="quarter" idx="12"/>
          </p:nvPr>
        </p:nvSpPr>
        <p:spPr/>
        <p:txBody>
          <a:bodyPr/>
          <a:lstStyle/>
          <a:p>
            <a:fld id="{2D2D8FC4-5A0F-4D7D-BC9A-9B2DEBB4C150}" type="slidenum">
              <a:rPr lang="es-SV" smtClean="0"/>
              <a:t>‹Nº›</a:t>
            </a:fld>
            <a:endParaRPr lang="es-SV"/>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9" name="Content Placeholder 8"/>
          <p:cNvSpPr>
            <a:spLocks noGrp="1"/>
          </p:cNvSpPr>
          <p:nvPr>
            <p:ph sz="quarter" idx="13"/>
          </p:nvPr>
        </p:nvSpPr>
        <p:spPr>
          <a:xfrm>
            <a:off x="3962400" y="1447800"/>
            <a:ext cx="4648200" cy="42672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2" name="Title 1"/>
          <p:cNvSpPr>
            <a:spLocks noGrp="1"/>
          </p:cNvSpPr>
          <p:nvPr>
            <p:ph type="title"/>
          </p:nvPr>
        </p:nvSpPr>
        <p:spPr>
          <a:xfrm>
            <a:off x="612648" y="1447800"/>
            <a:ext cx="2971800" cy="1097280"/>
          </a:xfrm>
        </p:spPr>
        <p:txBody>
          <a:bodyPr anchor="b"/>
          <a:lstStyle>
            <a:lvl1pPr algn="l">
              <a:defRPr sz="1800" b="0" i="0" cap="none" baseline="0">
                <a:solidFill>
                  <a:schemeClr val="tx2"/>
                </a:solidFill>
              </a:defRPr>
            </a:lvl1pPr>
          </a:lstStyle>
          <a:p>
            <a:r>
              <a:rPr lang="es-ES" smtClean="0"/>
              <a:t>Haga clic para modificar el estilo de título del patrón</a:t>
            </a:r>
            <a:endParaRPr lang="en-US" dirty="0"/>
          </a:p>
        </p:txBody>
      </p:sp>
      <p:sp>
        <p:nvSpPr>
          <p:cNvPr id="4" name="Text Placeholder 3"/>
          <p:cNvSpPr>
            <a:spLocks noGrp="1"/>
          </p:cNvSpPr>
          <p:nvPr>
            <p:ph type="body" sz="half" idx="2"/>
          </p:nvPr>
        </p:nvSpPr>
        <p:spPr>
          <a:xfrm>
            <a:off x="612648" y="2547891"/>
            <a:ext cx="2971800" cy="3167109"/>
          </a:xfrm>
        </p:spPr>
        <p:txBody>
          <a:bodyPr tIns="9144">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7BE41EC0-A5E1-44DA-9AE8-7D55E9D38060}" type="datetimeFigureOut">
              <a:rPr lang="es-SV" smtClean="0"/>
              <a:t>26/04/2012</a:t>
            </a:fld>
            <a:endParaRPr lang="es-SV"/>
          </a:p>
        </p:txBody>
      </p:sp>
      <p:sp>
        <p:nvSpPr>
          <p:cNvPr id="6" name="Footer Placeholder 5"/>
          <p:cNvSpPr>
            <a:spLocks noGrp="1"/>
          </p:cNvSpPr>
          <p:nvPr>
            <p:ph type="ftr" sz="quarter" idx="11"/>
          </p:nvPr>
        </p:nvSpPr>
        <p:spPr/>
        <p:txBody>
          <a:bodyPr/>
          <a:lstStyle/>
          <a:p>
            <a:endParaRPr lang="es-SV"/>
          </a:p>
        </p:txBody>
      </p:sp>
      <p:sp>
        <p:nvSpPr>
          <p:cNvPr id="7" name="Slide Number Placeholder 6"/>
          <p:cNvSpPr>
            <a:spLocks noGrp="1"/>
          </p:cNvSpPr>
          <p:nvPr>
            <p:ph type="sldNum" sz="quarter" idx="12"/>
          </p:nvPr>
        </p:nvSpPr>
        <p:spPr/>
        <p:txBody>
          <a:bodyPr/>
          <a:lstStyle/>
          <a:p>
            <a:fld id="{2D2D8FC4-5A0F-4D7D-BC9A-9B2DEBB4C150}" type="slidenum">
              <a:rPr lang="es-SV" smtClean="0"/>
              <a:t>‹Nº›</a:t>
            </a:fld>
            <a:endParaRPr lang="es-SV"/>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pic>
        <p:nvPicPr>
          <p:cNvPr id="11" name="Picture 10" descr="horizon.png"/>
          <p:cNvPicPr>
            <a:picLocks noChangeAspect="1"/>
          </p:cNvPicPr>
          <p:nvPr/>
        </p:nvPicPr>
        <p:blipFill>
          <a:blip r:embed="rId2" cstate="print"/>
          <a:stretch>
            <a:fillRect/>
          </a:stretch>
        </p:blipFill>
        <p:spPr>
          <a:xfrm>
            <a:off x="0" y="0"/>
            <a:ext cx="9144000" cy="6858000"/>
          </a:xfrm>
          <a:prstGeom prst="rect">
            <a:avLst/>
          </a:prstGeom>
        </p:spPr>
      </p:pic>
      <p:sp>
        <p:nvSpPr>
          <p:cNvPr id="2" name="Title 1"/>
          <p:cNvSpPr>
            <a:spLocks noGrp="1"/>
          </p:cNvSpPr>
          <p:nvPr>
            <p:ph type="title"/>
          </p:nvPr>
        </p:nvSpPr>
        <p:spPr>
          <a:xfrm>
            <a:off x="609600" y="1447800"/>
            <a:ext cx="2971800" cy="1097280"/>
          </a:xfrm>
        </p:spPr>
        <p:txBody>
          <a:bodyPr anchor="b"/>
          <a:lstStyle>
            <a:lvl1pPr algn="l">
              <a:defRPr sz="1800" b="0" i="0" cap="none" baseline="0">
                <a:solidFill>
                  <a:schemeClr val="tx2"/>
                </a:solidFill>
              </a:defRPr>
            </a:lvl1pPr>
          </a:lstStyle>
          <a:p>
            <a:r>
              <a:rPr lang="es-ES" smtClean="0"/>
              <a:t>Haga clic para modificar el estilo de título del patrón</a:t>
            </a:r>
            <a:endParaRPr lang="en-US" dirty="0"/>
          </a:p>
        </p:txBody>
      </p:sp>
      <p:sp>
        <p:nvSpPr>
          <p:cNvPr id="3" name="Picture Placeholder 2"/>
          <p:cNvSpPr>
            <a:spLocks noGrp="1"/>
          </p:cNvSpPr>
          <p:nvPr>
            <p:ph type="pic" idx="1"/>
          </p:nvPr>
        </p:nvSpPr>
        <p:spPr>
          <a:xfrm>
            <a:off x="4657344" y="1447800"/>
            <a:ext cx="3419856" cy="3474720"/>
          </a:xfrm>
          <a:custGeom>
            <a:avLst/>
            <a:gdLst>
              <a:gd name="connsiteX0" fmla="*/ 0 w 3419856"/>
              <a:gd name="connsiteY0" fmla="*/ 74450 h 3429000"/>
              <a:gd name="connsiteX1" fmla="*/ 21806 w 3419856"/>
              <a:gd name="connsiteY1" fmla="*/ 21806 h 3429000"/>
              <a:gd name="connsiteX2" fmla="*/ 74450 w 3419856"/>
              <a:gd name="connsiteY2" fmla="*/ 0 h 3429000"/>
              <a:gd name="connsiteX3" fmla="*/ 3345406 w 3419856"/>
              <a:gd name="connsiteY3" fmla="*/ 0 h 3429000"/>
              <a:gd name="connsiteX4" fmla="*/ 3398050 w 3419856"/>
              <a:gd name="connsiteY4" fmla="*/ 21806 h 3429000"/>
              <a:gd name="connsiteX5" fmla="*/ 3419856 w 3419856"/>
              <a:gd name="connsiteY5" fmla="*/ 74450 h 3429000"/>
              <a:gd name="connsiteX6" fmla="*/ 3419856 w 3419856"/>
              <a:gd name="connsiteY6" fmla="*/ 3354550 h 3429000"/>
              <a:gd name="connsiteX7" fmla="*/ 3398050 w 3419856"/>
              <a:gd name="connsiteY7" fmla="*/ 3407194 h 3429000"/>
              <a:gd name="connsiteX8" fmla="*/ 3345406 w 3419856"/>
              <a:gd name="connsiteY8" fmla="*/ 3429000 h 3429000"/>
              <a:gd name="connsiteX9" fmla="*/ 74450 w 3419856"/>
              <a:gd name="connsiteY9" fmla="*/ 3429000 h 3429000"/>
              <a:gd name="connsiteX10" fmla="*/ 21806 w 3419856"/>
              <a:gd name="connsiteY10" fmla="*/ 3407194 h 3429000"/>
              <a:gd name="connsiteX11" fmla="*/ 0 w 3419856"/>
              <a:gd name="connsiteY11" fmla="*/ 3354550 h 3429000"/>
              <a:gd name="connsiteX12" fmla="*/ 0 w 3419856"/>
              <a:gd name="connsiteY12" fmla="*/ 74450 h 3429000"/>
              <a:gd name="connsiteX0" fmla="*/ 0 w 3419856"/>
              <a:gd name="connsiteY0" fmla="*/ 74450 h 3429000"/>
              <a:gd name="connsiteX1" fmla="*/ 21806 w 3419856"/>
              <a:gd name="connsiteY1" fmla="*/ 21806 h 3429000"/>
              <a:gd name="connsiteX2" fmla="*/ 74450 w 3419856"/>
              <a:gd name="connsiteY2" fmla="*/ 0 h 3429000"/>
              <a:gd name="connsiteX3" fmla="*/ 3345406 w 3419856"/>
              <a:gd name="connsiteY3" fmla="*/ 0 h 3429000"/>
              <a:gd name="connsiteX4" fmla="*/ 3398050 w 3419856"/>
              <a:gd name="connsiteY4" fmla="*/ 21806 h 3429000"/>
              <a:gd name="connsiteX5" fmla="*/ 3419856 w 3419856"/>
              <a:gd name="connsiteY5" fmla="*/ 74450 h 3429000"/>
              <a:gd name="connsiteX6" fmla="*/ 3419856 w 3419856"/>
              <a:gd name="connsiteY6" fmla="*/ 3354550 h 3429000"/>
              <a:gd name="connsiteX7" fmla="*/ 3398050 w 3419856"/>
              <a:gd name="connsiteY7" fmla="*/ 3407194 h 3429000"/>
              <a:gd name="connsiteX8" fmla="*/ 3345406 w 3419856"/>
              <a:gd name="connsiteY8" fmla="*/ 3429000 h 3429000"/>
              <a:gd name="connsiteX9" fmla="*/ 21806 w 3419856"/>
              <a:gd name="connsiteY9" fmla="*/ 3407194 h 3429000"/>
              <a:gd name="connsiteX10" fmla="*/ 0 w 3419856"/>
              <a:gd name="connsiteY10" fmla="*/ 3354550 h 3429000"/>
              <a:gd name="connsiteX11" fmla="*/ 0 w 3419856"/>
              <a:gd name="connsiteY11" fmla="*/ 74450 h 3429000"/>
              <a:gd name="connsiteX0" fmla="*/ 0 w 3964392"/>
              <a:gd name="connsiteY0" fmla="*/ 74450 h 3415968"/>
              <a:gd name="connsiteX1" fmla="*/ 21806 w 3964392"/>
              <a:gd name="connsiteY1" fmla="*/ 21806 h 3415968"/>
              <a:gd name="connsiteX2" fmla="*/ 74450 w 3964392"/>
              <a:gd name="connsiteY2" fmla="*/ 0 h 3415968"/>
              <a:gd name="connsiteX3" fmla="*/ 3345406 w 3964392"/>
              <a:gd name="connsiteY3" fmla="*/ 0 h 3415968"/>
              <a:gd name="connsiteX4" fmla="*/ 3398050 w 3964392"/>
              <a:gd name="connsiteY4" fmla="*/ 21806 h 3415968"/>
              <a:gd name="connsiteX5" fmla="*/ 3419856 w 3964392"/>
              <a:gd name="connsiteY5" fmla="*/ 74450 h 3415968"/>
              <a:gd name="connsiteX6" fmla="*/ 3419856 w 3964392"/>
              <a:gd name="connsiteY6" fmla="*/ 3354550 h 3415968"/>
              <a:gd name="connsiteX7" fmla="*/ 3398050 w 3964392"/>
              <a:gd name="connsiteY7" fmla="*/ 3407194 h 3415968"/>
              <a:gd name="connsiteX8" fmla="*/ 21806 w 3964392"/>
              <a:gd name="connsiteY8" fmla="*/ 3407194 h 3415968"/>
              <a:gd name="connsiteX9" fmla="*/ 0 w 3964392"/>
              <a:gd name="connsiteY9" fmla="*/ 3354550 h 3415968"/>
              <a:gd name="connsiteX10" fmla="*/ 0 w 3964392"/>
              <a:gd name="connsiteY10" fmla="*/ 74450 h 3415968"/>
              <a:gd name="connsiteX0" fmla="*/ 0 w 3964392"/>
              <a:gd name="connsiteY0" fmla="*/ 74450 h 3415968"/>
              <a:gd name="connsiteX1" fmla="*/ 21806 w 3964392"/>
              <a:gd name="connsiteY1" fmla="*/ 21806 h 3415968"/>
              <a:gd name="connsiteX2" fmla="*/ 74450 w 3964392"/>
              <a:gd name="connsiteY2" fmla="*/ 0 h 3415968"/>
              <a:gd name="connsiteX3" fmla="*/ 3345406 w 3964392"/>
              <a:gd name="connsiteY3" fmla="*/ 0 h 3415968"/>
              <a:gd name="connsiteX4" fmla="*/ 3398050 w 3964392"/>
              <a:gd name="connsiteY4" fmla="*/ 21806 h 3415968"/>
              <a:gd name="connsiteX5" fmla="*/ 3419856 w 3964392"/>
              <a:gd name="connsiteY5" fmla="*/ 74450 h 3415968"/>
              <a:gd name="connsiteX6" fmla="*/ 3419856 w 3964392"/>
              <a:gd name="connsiteY6" fmla="*/ 3354550 h 3415968"/>
              <a:gd name="connsiteX7" fmla="*/ 3398050 w 3964392"/>
              <a:gd name="connsiteY7" fmla="*/ 3407194 h 3415968"/>
              <a:gd name="connsiteX8" fmla="*/ 21806 w 3964392"/>
              <a:gd name="connsiteY8" fmla="*/ 3407194 h 3415968"/>
              <a:gd name="connsiteX9" fmla="*/ 0 w 3964392"/>
              <a:gd name="connsiteY9" fmla="*/ 3354550 h 3415968"/>
              <a:gd name="connsiteX10" fmla="*/ 0 w 3964392"/>
              <a:gd name="connsiteY10" fmla="*/ 74450 h 3415968"/>
              <a:gd name="connsiteX0" fmla="*/ 0 w 3968026"/>
              <a:gd name="connsiteY0" fmla="*/ 74450 h 3910007"/>
              <a:gd name="connsiteX1" fmla="*/ 21806 w 3968026"/>
              <a:gd name="connsiteY1" fmla="*/ 21806 h 3910007"/>
              <a:gd name="connsiteX2" fmla="*/ 74450 w 3968026"/>
              <a:gd name="connsiteY2" fmla="*/ 0 h 3910007"/>
              <a:gd name="connsiteX3" fmla="*/ 3345406 w 3968026"/>
              <a:gd name="connsiteY3" fmla="*/ 0 h 3910007"/>
              <a:gd name="connsiteX4" fmla="*/ 3398050 w 3968026"/>
              <a:gd name="connsiteY4" fmla="*/ 21806 h 3910007"/>
              <a:gd name="connsiteX5" fmla="*/ 3419856 w 3968026"/>
              <a:gd name="connsiteY5" fmla="*/ 74450 h 3910007"/>
              <a:gd name="connsiteX6" fmla="*/ 3419856 w 3968026"/>
              <a:gd name="connsiteY6" fmla="*/ 3354550 h 3910007"/>
              <a:gd name="connsiteX7" fmla="*/ 3398050 w 3968026"/>
              <a:gd name="connsiteY7" fmla="*/ 3407194 h 3910007"/>
              <a:gd name="connsiteX8" fmla="*/ 0 w 3968026"/>
              <a:gd name="connsiteY8" fmla="*/ 3354550 h 3910007"/>
              <a:gd name="connsiteX9" fmla="*/ 0 w 3968026"/>
              <a:gd name="connsiteY9" fmla="*/ 74450 h 3910007"/>
              <a:gd name="connsiteX0" fmla="*/ 0 w 3419856"/>
              <a:gd name="connsiteY0" fmla="*/ 74450 h 3901233"/>
              <a:gd name="connsiteX1" fmla="*/ 21806 w 3419856"/>
              <a:gd name="connsiteY1" fmla="*/ 21806 h 3901233"/>
              <a:gd name="connsiteX2" fmla="*/ 74450 w 3419856"/>
              <a:gd name="connsiteY2" fmla="*/ 0 h 3901233"/>
              <a:gd name="connsiteX3" fmla="*/ 3345406 w 3419856"/>
              <a:gd name="connsiteY3" fmla="*/ 0 h 3901233"/>
              <a:gd name="connsiteX4" fmla="*/ 3398050 w 3419856"/>
              <a:gd name="connsiteY4" fmla="*/ 21806 h 3901233"/>
              <a:gd name="connsiteX5" fmla="*/ 3419856 w 3419856"/>
              <a:gd name="connsiteY5" fmla="*/ 74450 h 3901233"/>
              <a:gd name="connsiteX6" fmla="*/ 3419856 w 3419856"/>
              <a:gd name="connsiteY6" fmla="*/ 3354550 h 3901233"/>
              <a:gd name="connsiteX7" fmla="*/ 0 w 3419856"/>
              <a:gd name="connsiteY7" fmla="*/ 3354550 h 3901233"/>
              <a:gd name="connsiteX8" fmla="*/ 0 w 3419856"/>
              <a:gd name="connsiteY8" fmla="*/ 74450 h 3901233"/>
              <a:gd name="connsiteX0" fmla="*/ 0 w 3419856"/>
              <a:gd name="connsiteY0" fmla="*/ 74450 h 3354550"/>
              <a:gd name="connsiteX1" fmla="*/ 21806 w 3419856"/>
              <a:gd name="connsiteY1" fmla="*/ 21806 h 3354550"/>
              <a:gd name="connsiteX2" fmla="*/ 74450 w 3419856"/>
              <a:gd name="connsiteY2" fmla="*/ 0 h 3354550"/>
              <a:gd name="connsiteX3" fmla="*/ 3345406 w 3419856"/>
              <a:gd name="connsiteY3" fmla="*/ 0 h 3354550"/>
              <a:gd name="connsiteX4" fmla="*/ 3398050 w 3419856"/>
              <a:gd name="connsiteY4" fmla="*/ 21806 h 3354550"/>
              <a:gd name="connsiteX5" fmla="*/ 3419856 w 3419856"/>
              <a:gd name="connsiteY5" fmla="*/ 74450 h 3354550"/>
              <a:gd name="connsiteX6" fmla="*/ 3419856 w 3419856"/>
              <a:gd name="connsiteY6" fmla="*/ 3354550 h 3354550"/>
              <a:gd name="connsiteX7" fmla="*/ 0 w 3419856"/>
              <a:gd name="connsiteY7" fmla="*/ 3354550 h 3354550"/>
              <a:gd name="connsiteX8" fmla="*/ 0 w 3419856"/>
              <a:gd name="connsiteY8" fmla="*/ 74450 h 3354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19856" h="3354550">
                <a:moveTo>
                  <a:pt x="0" y="74450"/>
                </a:moveTo>
                <a:cubicBezTo>
                  <a:pt x="0" y="54705"/>
                  <a:pt x="7844" y="35768"/>
                  <a:pt x="21806" y="21806"/>
                </a:cubicBezTo>
                <a:cubicBezTo>
                  <a:pt x="35768" y="7844"/>
                  <a:pt x="54705" y="0"/>
                  <a:pt x="74450" y="0"/>
                </a:cubicBezTo>
                <a:lnTo>
                  <a:pt x="3345406" y="0"/>
                </a:lnTo>
                <a:cubicBezTo>
                  <a:pt x="3365151" y="0"/>
                  <a:pt x="3384088" y="7844"/>
                  <a:pt x="3398050" y="21806"/>
                </a:cubicBezTo>
                <a:cubicBezTo>
                  <a:pt x="3412012" y="35768"/>
                  <a:pt x="3419856" y="54705"/>
                  <a:pt x="3419856" y="74450"/>
                </a:cubicBezTo>
                <a:lnTo>
                  <a:pt x="3419856" y="3354550"/>
                </a:lnTo>
                <a:lnTo>
                  <a:pt x="0" y="3354550"/>
                </a:lnTo>
                <a:lnTo>
                  <a:pt x="0" y="74450"/>
                </a:lnTo>
                <a:close/>
              </a:path>
            </a:pathLst>
          </a:custGeom>
        </p:spPr>
        <p:txBody>
          <a:bodyPr>
            <a:normAutofit/>
          </a:bodyPr>
          <a:lstStyle>
            <a:lvl1pPr marL="0" indent="0" algn="ctr">
              <a:buNone/>
              <a:defRPr sz="2000" baseline="0">
                <a:solidFill>
                  <a:schemeClr val="tx1">
                    <a:lumMod val="6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609600" y="2547890"/>
            <a:ext cx="2971800" cy="2405109"/>
          </a:xfrm>
        </p:spPr>
        <p:txBody>
          <a:bodyPr tIns="9144">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7BE41EC0-A5E1-44DA-9AE8-7D55E9D38060}" type="datetimeFigureOut">
              <a:rPr lang="es-SV" smtClean="0"/>
              <a:t>26/04/2012</a:t>
            </a:fld>
            <a:endParaRPr lang="es-SV"/>
          </a:p>
        </p:txBody>
      </p:sp>
      <p:sp>
        <p:nvSpPr>
          <p:cNvPr id="6" name="Footer Placeholder 5"/>
          <p:cNvSpPr>
            <a:spLocks noGrp="1"/>
          </p:cNvSpPr>
          <p:nvPr>
            <p:ph type="ftr" sz="quarter" idx="11"/>
          </p:nvPr>
        </p:nvSpPr>
        <p:spPr/>
        <p:txBody>
          <a:bodyPr/>
          <a:lstStyle/>
          <a:p>
            <a:endParaRPr lang="es-SV"/>
          </a:p>
        </p:txBody>
      </p:sp>
      <p:sp>
        <p:nvSpPr>
          <p:cNvPr id="7" name="Slide Number Placeholder 6"/>
          <p:cNvSpPr>
            <a:spLocks noGrp="1"/>
          </p:cNvSpPr>
          <p:nvPr>
            <p:ph type="sldNum" sz="quarter" idx="12"/>
          </p:nvPr>
        </p:nvSpPr>
        <p:spPr/>
        <p:txBody>
          <a:bodyPr/>
          <a:lstStyle/>
          <a:p>
            <a:fld id="{2D2D8FC4-5A0F-4D7D-BC9A-9B2DEBB4C150}" type="slidenum">
              <a:rPr lang="es-SV" smtClean="0"/>
              <a:t>‹Nº›</a:t>
            </a:fld>
            <a:endParaRPr lang="es-SV"/>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pic>
        <p:nvPicPr>
          <p:cNvPr id="7" name="Picture 6" descr="horizon.png"/>
          <p:cNvPicPr>
            <a:picLocks noChangeAspect="1"/>
          </p:cNvPicPr>
          <p:nvPr/>
        </p:nvPicPr>
        <p:blipFill>
          <a:blip r:embed="rId13" cstate="print"/>
          <a:stretch>
            <a:fillRect/>
          </a:stretch>
        </p:blipFill>
        <p:spPr>
          <a:xfrm>
            <a:off x="0" y="0"/>
            <a:ext cx="9144000" cy="6858000"/>
          </a:xfrm>
          <a:prstGeom prst="rect">
            <a:avLst/>
          </a:prstGeom>
        </p:spPr>
      </p:pic>
      <p:sp>
        <p:nvSpPr>
          <p:cNvPr id="2" name="Title Placeholder 1"/>
          <p:cNvSpPr>
            <a:spLocks noGrp="1"/>
          </p:cNvSpPr>
          <p:nvPr>
            <p:ph type="title"/>
          </p:nvPr>
        </p:nvSpPr>
        <p:spPr>
          <a:xfrm>
            <a:off x="609600" y="274638"/>
            <a:ext cx="7924800" cy="1143000"/>
          </a:xfrm>
          <a:prstGeom prst="rect">
            <a:avLst/>
          </a:prstGeom>
        </p:spPr>
        <p:txBody>
          <a:bodyPr vert="horz" lIns="91440" tIns="45720" rIns="91440" bIns="45720" rtlCol="0" anchor="b" anchorCtr="0">
            <a:no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09600" y="1600200"/>
            <a:ext cx="79248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smtClean="0"/>
          </a:p>
        </p:txBody>
      </p:sp>
      <p:sp>
        <p:nvSpPr>
          <p:cNvPr id="4" name="Date Placeholder 3"/>
          <p:cNvSpPr>
            <a:spLocks noGrp="1"/>
          </p:cNvSpPr>
          <p:nvPr>
            <p:ph type="dt" sz="half" idx="2"/>
          </p:nvPr>
        </p:nvSpPr>
        <p:spPr>
          <a:xfrm>
            <a:off x="5715000" y="6356350"/>
            <a:ext cx="1524000" cy="365125"/>
          </a:xfrm>
          <a:prstGeom prst="rect">
            <a:avLst/>
          </a:prstGeom>
        </p:spPr>
        <p:txBody>
          <a:bodyPr vert="horz" lIns="91440" tIns="45720" rIns="91440" bIns="45720" rtlCol="0" anchor="ctr"/>
          <a:lstStyle>
            <a:lvl1pPr algn="r">
              <a:defRPr sz="1000" strike="noStrike" spc="60" baseline="0">
                <a:solidFill>
                  <a:schemeClr val="tx1"/>
                </a:solidFill>
              </a:defRPr>
            </a:lvl1pPr>
          </a:lstStyle>
          <a:p>
            <a:fld id="{7BE41EC0-A5E1-44DA-9AE8-7D55E9D38060}" type="datetimeFigureOut">
              <a:rPr lang="es-SV" smtClean="0"/>
              <a:t>26/04/2012</a:t>
            </a:fld>
            <a:endParaRPr lang="es-SV"/>
          </a:p>
        </p:txBody>
      </p:sp>
      <p:sp>
        <p:nvSpPr>
          <p:cNvPr id="5" name="Footer Placeholder 4"/>
          <p:cNvSpPr>
            <a:spLocks noGrp="1"/>
          </p:cNvSpPr>
          <p:nvPr>
            <p:ph type="ftr" sz="quarter" idx="3"/>
          </p:nvPr>
        </p:nvSpPr>
        <p:spPr>
          <a:xfrm>
            <a:off x="609600" y="6356350"/>
            <a:ext cx="2895600" cy="365125"/>
          </a:xfrm>
          <a:prstGeom prst="rect">
            <a:avLst/>
          </a:prstGeom>
        </p:spPr>
        <p:txBody>
          <a:bodyPr vert="horz" lIns="91440" tIns="45720" rIns="91440" bIns="45720" rtlCol="0" anchor="ctr"/>
          <a:lstStyle>
            <a:lvl1pPr algn="l">
              <a:defRPr sz="1000" cap="all" spc="60" baseline="0">
                <a:solidFill>
                  <a:schemeClr val="tx1"/>
                </a:solidFill>
              </a:defRPr>
            </a:lvl1pPr>
          </a:lstStyle>
          <a:p>
            <a:r>
              <a:rPr lang="es-SV" dirty="0" smtClean="0"/>
              <a:t>Giorgio Marcelo </a:t>
            </a:r>
            <a:r>
              <a:rPr lang="es-SV" dirty="0" err="1" smtClean="0"/>
              <a:t>Sasmay</a:t>
            </a:r>
            <a:r>
              <a:rPr lang="es-SV" dirty="0" smtClean="0"/>
              <a:t> Villacorta</a:t>
            </a:r>
            <a:endParaRPr lang="es-SV" dirty="0"/>
          </a:p>
        </p:txBody>
      </p:sp>
      <p:sp>
        <p:nvSpPr>
          <p:cNvPr id="6" name="Slide Number Placeholder 5"/>
          <p:cNvSpPr>
            <a:spLocks noGrp="1"/>
          </p:cNvSpPr>
          <p:nvPr>
            <p:ph type="sldNum" sz="quarter" idx="4"/>
          </p:nvPr>
        </p:nvSpPr>
        <p:spPr>
          <a:xfrm>
            <a:off x="7543800" y="6356350"/>
            <a:ext cx="990600" cy="365125"/>
          </a:xfrm>
          <a:prstGeom prst="rect">
            <a:avLst/>
          </a:prstGeom>
        </p:spPr>
        <p:txBody>
          <a:bodyPr vert="horz" lIns="91440" tIns="45720" rIns="91440" bIns="45720" rtlCol="0" anchor="ctr"/>
          <a:lstStyle>
            <a:lvl1pPr algn="r">
              <a:defRPr sz="1100" baseline="0">
                <a:solidFill>
                  <a:schemeClr val="tx1"/>
                </a:solidFill>
              </a:defRPr>
            </a:lvl1pPr>
          </a:lstStyle>
          <a:p>
            <a:fld id="{2D2D8FC4-5A0F-4D7D-BC9A-9B2DEBB4C150}" type="slidenum">
              <a:rPr lang="es-SV" smtClean="0"/>
              <a:t>‹Nº›</a:t>
            </a:fld>
            <a:endParaRPr lang="es-SV"/>
          </a:p>
        </p:txBody>
      </p:sp>
      <p:pic>
        <p:nvPicPr>
          <p:cNvPr id="8" name="Picture 3"/>
          <p:cNvPicPr>
            <a:picLocks noChangeAspect="1" noChangeArrowheads="1"/>
          </p:cNvPicPr>
          <p:nvPr userDrawn="1"/>
        </p:nvPicPr>
        <p:blipFill>
          <a:blip r:embed="rId14">
            <a:extLst>
              <a:ext uri="{28A0092B-C50C-407E-A947-70E740481C1C}">
                <a14:useLocalDpi xmlns:a14="http://schemas.microsoft.com/office/drawing/2010/main" val="0"/>
              </a:ext>
            </a:extLst>
          </a:blip>
          <a:srcRect/>
          <a:stretch>
            <a:fillRect/>
          </a:stretch>
        </p:blipFill>
        <p:spPr bwMode="auto">
          <a:xfrm>
            <a:off x="8544966" y="6141678"/>
            <a:ext cx="480256" cy="6316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 bg1="dk1" tx1="lt1" bg2="dk2" tx2="lt2" accent1="accent1" accent2="accent2" accent3="accent3" accent4="accent4" accent5="accent5" accent6="accent6" hlink="hlink" folHlink="folHlink"/>
  <p:sldLayoutIdLst>
    <p:sldLayoutId id="2147483793" r:id="rId1"/>
    <p:sldLayoutId id="2147483794" r:id="rId2"/>
    <p:sldLayoutId id="2147483795" r:id="rId3"/>
    <p:sldLayoutId id="2147483796" r:id="rId4"/>
    <p:sldLayoutId id="2147483797" r:id="rId5"/>
    <p:sldLayoutId id="2147483798" r:id="rId6"/>
    <p:sldLayoutId id="2147483799" r:id="rId7"/>
    <p:sldLayoutId id="2147483800" r:id="rId8"/>
    <p:sldLayoutId id="2147483801" r:id="rId9"/>
    <p:sldLayoutId id="2147483802" r:id="rId10"/>
    <p:sldLayoutId id="2147483803" r:id="rId11"/>
  </p:sldLayoutIdLst>
  <p:timing>
    <p:tnLst>
      <p:par>
        <p:cTn id="1" dur="indefinite" restart="never" nodeType="tmRoot"/>
      </p:par>
    </p:tnLst>
  </p:timing>
  <p:txStyles>
    <p:titleStyle>
      <a:lvl1pPr algn="l" defTabSz="914400" rtl="0" eaLnBrk="1" latinLnBrk="0" hangingPunct="1">
        <a:spcBef>
          <a:spcPct val="0"/>
        </a:spcBef>
        <a:buNone/>
        <a:defRPr sz="3000" kern="1200" cap="all" spc="50" baseline="0">
          <a:solidFill>
            <a:schemeClr val="tx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1pPr>
      <a:lvl2pPr marL="742950" indent="-28575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2pPr>
      <a:lvl3pPr marL="11430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3pPr>
      <a:lvl4pPr marL="16002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4pPr>
      <a:lvl5pPr marL="20574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5pPr>
      <a:lvl6pPr marL="25146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6pPr>
      <a:lvl7pPr marL="29718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7pPr>
      <a:lvl8pPr marL="34290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8pPr>
      <a:lvl9pPr marL="38862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650992" y="4845898"/>
            <a:ext cx="7772400" cy="1470025"/>
          </a:xfrm>
        </p:spPr>
        <p:txBody>
          <a:bodyPr/>
          <a:lstStyle/>
          <a:p>
            <a:r>
              <a:rPr lang="es-SV" b="1" dirty="0"/>
              <a:t>UNIVERSIDAD DE EL SALVADOR</a:t>
            </a:r>
            <a:r>
              <a:rPr lang="es-SV" dirty="0"/>
              <a:t/>
            </a:r>
            <a:br>
              <a:rPr lang="es-SV" dirty="0"/>
            </a:br>
            <a:r>
              <a:rPr lang="es-SV" dirty="0" smtClean="0"/>
              <a:t/>
            </a:r>
            <a:br>
              <a:rPr lang="es-SV" dirty="0" smtClean="0"/>
            </a:br>
            <a:r>
              <a:rPr lang="es-SV" dirty="0"/>
              <a:t/>
            </a:r>
            <a:br>
              <a:rPr lang="es-SV" dirty="0"/>
            </a:br>
            <a:r>
              <a:rPr lang="es-SV" dirty="0" smtClean="0"/>
              <a:t>FACULTAD </a:t>
            </a:r>
            <a:r>
              <a:rPr lang="es-SV" dirty="0"/>
              <a:t>DE CIENCIAS ECONÓMICAS </a:t>
            </a:r>
            <a:br>
              <a:rPr lang="es-SV" dirty="0"/>
            </a:br>
            <a:r>
              <a:rPr lang="es-SV" dirty="0"/>
              <a:t>MAESTRÍA EN ADMINISTRACIÓN FINANCIERA </a:t>
            </a:r>
            <a:br>
              <a:rPr lang="es-SV" dirty="0"/>
            </a:br>
            <a:r>
              <a:rPr lang="es-SV" dirty="0" smtClean="0"/>
              <a:t/>
            </a:r>
            <a:br>
              <a:rPr lang="es-SV" dirty="0" smtClean="0"/>
            </a:br>
            <a:endParaRPr lang="es-SV" dirty="0"/>
          </a:p>
        </p:txBody>
      </p:sp>
      <p:sp>
        <p:nvSpPr>
          <p:cNvPr id="4" name="3 CuadroTexto"/>
          <p:cNvSpPr txBox="1"/>
          <p:nvPr/>
        </p:nvSpPr>
        <p:spPr>
          <a:xfrm>
            <a:off x="4319972" y="6131257"/>
            <a:ext cx="4104456" cy="369332"/>
          </a:xfrm>
          <a:prstGeom prst="rect">
            <a:avLst/>
          </a:prstGeom>
          <a:noFill/>
        </p:spPr>
        <p:txBody>
          <a:bodyPr wrap="square" rtlCol="0">
            <a:spAutoFit/>
          </a:bodyPr>
          <a:lstStyle/>
          <a:p>
            <a:pPr algn="r"/>
            <a:r>
              <a:rPr lang="es-SV" sz="1700" b="1" spc="30" dirty="0">
                <a:solidFill>
                  <a:schemeClr val="tx2"/>
                </a:solidFill>
              </a:rPr>
              <a:t>FEBRERO</a:t>
            </a:r>
            <a:r>
              <a:rPr lang="es-SV" dirty="0" smtClean="0"/>
              <a:t> </a:t>
            </a:r>
            <a:r>
              <a:rPr lang="es-SV" sz="1700" b="1" spc="30" dirty="0">
                <a:solidFill>
                  <a:schemeClr val="tx2"/>
                </a:solidFill>
              </a:rPr>
              <a:t>DE</a:t>
            </a:r>
            <a:r>
              <a:rPr lang="es-SV" dirty="0" smtClean="0"/>
              <a:t> </a:t>
            </a:r>
            <a:r>
              <a:rPr lang="es-SV" sz="1700" b="1" spc="30" dirty="0">
                <a:solidFill>
                  <a:schemeClr val="tx2"/>
                </a:solidFill>
              </a:rPr>
              <a:t>2012</a:t>
            </a:r>
          </a:p>
        </p:txBody>
      </p:sp>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587688" y="476672"/>
            <a:ext cx="1632384" cy="21469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31671464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lvl="0"/>
            <a:r>
              <a:rPr lang="es-SV" b="1" dirty="0"/>
              <a:t>EL EFECTO INFORMATIVO DE LA DEUDA Y LOS </a:t>
            </a:r>
            <a:r>
              <a:rPr lang="es-SV" b="1" dirty="0" smtClean="0"/>
              <a:t>DIVIDENDOS</a:t>
            </a:r>
            <a:endParaRPr lang="es-SV" dirty="0"/>
          </a:p>
        </p:txBody>
      </p:sp>
      <p:sp>
        <p:nvSpPr>
          <p:cNvPr id="3" name="2 Marcador de contenido"/>
          <p:cNvSpPr>
            <a:spLocks noGrp="1"/>
          </p:cNvSpPr>
          <p:nvPr>
            <p:ph sz="quarter" idx="13"/>
          </p:nvPr>
        </p:nvSpPr>
        <p:spPr/>
        <p:txBody>
          <a:bodyPr/>
          <a:lstStyle/>
          <a:p>
            <a:r>
              <a:rPr lang="es-SV" dirty="0" smtClean="0"/>
              <a:t>Asimetrías </a:t>
            </a:r>
            <a:r>
              <a:rPr lang="es-SV" dirty="0" smtClean="0"/>
              <a:t>de Información: </a:t>
            </a:r>
            <a:r>
              <a:rPr lang="es-SV" dirty="0"/>
              <a:t>Al manejar mejor y más actualizada información, los gerentes pueden encontrarse en situaciones en las que quieran transmitir esta </a:t>
            </a:r>
            <a:r>
              <a:rPr lang="es-SV" dirty="0" smtClean="0"/>
              <a:t>información </a:t>
            </a:r>
            <a:r>
              <a:rPr lang="es-SV" dirty="0"/>
              <a:t>al mercado y a los </a:t>
            </a:r>
            <a:r>
              <a:rPr lang="es-SV" dirty="0" smtClean="0"/>
              <a:t>accionistas</a:t>
            </a:r>
          </a:p>
          <a:p>
            <a:endParaRPr lang="es-SV" dirty="0" smtClean="0"/>
          </a:p>
          <a:p>
            <a:r>
              <a:rPr lang="es-SV" dirty="0"/>
              <a:t>Pero presentar estados financieros y proyecciones generalmente no basta para que el mercado reaccione y modifique el valor de las acciones; por eso se debe encontrar formas confiables de transmitir la información positiva a los mercados, ya que la información transmitida por una fuente obviamente imparcial será creíble solo si los costos de transmitir información falsa son tan grandes que obliguen a los gerentes a decir la verdad. </a:t>
            </a:r>
          </a:p>
          <a:p>
            <a:endParaRPr lang="es-SV" dirty="0"/>
          </a:p>
        </p:txBody>
      </p:sp>
    </p:spTree>
    <p:extLst>
      <p:ext uri="{BB962C8B-B14F-4D97-AF65-F5344CB8AC3E}">
        <p14:creationId xmlns:p14="http://schemas.microsoft.com/office/powerpoint/2010/main" val="154368508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lvl="0"/>
            <a:r>
              <a:rPr lang="es-SV" b="1" dirty="0"/>
              <a:t>TAMAÑO Y TIPO DE </a:t>
            </a:r>
            <a:r>
              <a:rPr lang="es-SV" b="1" dirty="0" smtClean="0"/>
              <a:t>EMPRESA</a:t>
            </a:r>
            <a:endParaRPr lang="es-SV" dirty="0"/>
          </a:p>
        </p:txBody>
      </p:sp>
      <p:sp>
        <p:nvSpPr>
          <p:cNvPr id="3" name="2 Marcador de contenido"/>
          <p:cNvSpPr>
            <a:spLocks noGrp="1"/>
          </p:cNvSpPr>
          <p:nvPr>
            <p:ph sz="quarter" idx="13"/>
          </p:nvPr>
        </p:nvSpPr>
        <p:spPr/>
        <p:txBody>
          <a:bodyPr/>
          <a:lstStyle/>
          <a:p>
            <a:endParaRPr lang="es-SV" dirty="0" smtClean="0"/>
          </a:p>
          <a:p>
            <a:endParaRPr lang="es-SV" dirty="0"/>
          </a:p>
          <a:p>
            <a:r>
              <a:rPr lang="es-SV" dirty="0" smtClean="0"/>
              <a:t>El </a:t>
            </a:r>
            <a:r>
              <a:rPr lang="es-SV" dirty="0"/>
              <a:t>tamaño de la empresa puede ser determinante a la hora de pagar dividendos o decidir cuanta deuda utilizar, si se toman en cuenta los costos de bancarrota, la probabilidad de problemas financieros (</a:t>
            </a:r>
            <a:r>
              <a:rPr lang="es-SV" dirty="0" err="1"/>
              <a:t>financial</a:t>
            </a:r>
            <a:r>
              <a:rPr lang="es-SV" dirty="0"/>
              <a:t> </a:t>
            </a:r>
            <a:r>
              <a:rPr lang="es-SV" dirty="0" err="1"/>
              <a:t>distress</a:t>
            </a:r>
            <a:r>
              <a:rPr lang="es-SV" dirty="0"/>
              <a:t>) y los costos de </a:t>
            </a:r>
            <a:r>
              <a:rPr lang="es-SV" dirty="0" smtClean="0"/>
              <a:t>flotación</a:t>
            </a:r>
          </a:p>
          <a:p>
            <a:endParaRPr lang="es-SV" dirty="0" smtClean="0"/>
          </a:p>
          <a:p>
            <a:r>
              <a:rPr lang="es-SV" dirty="0"/>
              <a:t>El acceso a financiamiento también está condicionado al tipo de empresa.</a:t>
            </a:r>
          </a:p>
          <a:p>
            <a:endParaRPr lang="es-SV" dirty="0"/>
          </a:p>
        </p:txBody>
      </p:sp>
    </p:spTree>
    <p:extLst>
      <p:ext uri="{BB962C8B-B14F-4D97-AF65-F5344CB8AC3E}">
        <p14:creationId xmlns:p14="http://schemas.microsoft.com/office/powerpoint/2010/main" val="392062108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ctrTitle"/>
          </p:nvPr>
        </p:nvSpPr>
        <p:spPr/>
        <p:txBody>
          <a:bodyPr/>
          <a:lstStyle/>
          <a:p>
            <a:pPr lvl="0"/>
            <a:r>
              <a:rPr lang="es-SV" b="1" dirty="0"/>
              <a:t>¿SON RELEVANTES LA POLITICA DE DIVIDENDOS Y LA POLITICA DE ENDEUDAMIENTO PARA LA CREACIÓN DE VALOR?</a:t>
            </a:r>
            <a:r>
              <a:rPr lang="es-SV" dirty="0"/>
              <a:t/>
            </a:r>
            <a:br>
              <a:rPr lang="es-SV" dirty="0"/>
            </a:br>
            <a:endParaRPr lang="es-SV" dirty="0"/>
          </a:p>
        </p:txBody>
      </p:sp>
    </p:spTree>
    <p:extLst>
      <p:ext uri="{BB962C8B-B14F-4D97-AF65-F5344CB8AC3E}">
        <p14:creationId xmlns:p14="http://schemas.microsoft.com/office/powerpoint/2010/main" val="386576349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SV" dirty="0" smtClean="0"/>
              <a:t>conclusión</a:t>
            </a:r>
            <a:endParaRPr lang="es-SV" dirty="0"/>
          </a:p>
        </p:txBody>
      </p:sp>
      <p:sp>
        <p:nvSpPr>
          <p:cNvPr id="3" name="2 Marcador de contenido"/>
          <p:cNvSpPr>
            <a:spLocks noGrp="1"/>
          </p:cNvSpPr>
          <p:nvPr>
            <p:ph sz="quarter" idx="13"/>
          </p:nvPr>
        </p:nvSpPr>
        <p:spPr/>
        <p:txBody>
          <a:bodyPr>
            <a:normAutofit/>
          </a:bodyPr>
          <a:lstStyle/>
          <a:p>
            <a:pPr marL="0" indent="0">
              <a:buNone/>
            </a:pPr>
            <a:r>
              <a:rPr lang="es-SV" dirty="0"/>
              <a:t>Las verdaderas preocupaciones a la hora de tomar decisiones de financiamiento y dividendos deben de ir orientadas a minimizar los efectos de las fricciones de mercados que son las que realmente pueden afectar el valor de una empresa. Finalmente y a pesar de todo lo que se pueda decir a favor de la política de dividendos y de endeudamiento, es en realidad la política de inversión la que determina el verdadero valor de la empresa y la que genera la ventaja competitiva, que hará crecer las utilidades y nos pondrá en una mejor position que los competidores a futuro y de una manera duradera. </a:t>
            </a:r>
          </a:p>
          <a:p>
            <a:endParaRPr lang="es-SV" dirty="0"/>
          </a:p>
          <a:p>
            <a:pPr marL="0" indent="0">
              <a:buNone/>
            </a:pPr>
            <a:r>
              <a:rPr lang="es-SV" dirty="0"/>
              <a:t>Por ende las estrategias corporativas deben de tratar de maximizar la riqueza de los accionistas, mediante una Buena política de inversión y no mediante políticas de dividendos y de endeudamiento.</a:t>
            </a:r>
          </a:p>
          <a:p>
            <a:endParaRPr lang="es-SV" dirty="0"/>
          </a:p>
        </p:txBody>
      </p:sp>
    </p:spTree>
    <p:extLst>
      <p:ext uri="{BB962C8B-B14F-4D97-AF65-F5344CB8AC3E}">
        <p14:creationId xmlns:p14="http://schemas.microsoft.com/office/powerpoint/2010/main" val="149606395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Subtítulo"/>
          <p:cNvSpPr>
            <a:spLocks noGrp="1"/>
          </p:cNvSpPr>
          <p:nvPr>
            <p:ph type="subTitle" idx="1"/>
          </p:nvPr>
        </p:nvSpPr>
        <p:spPr>
          <a:xfrm>
            <a:off x="1259632" y="3789040"/>
            <a:ext cx="6400800" cy="1752600"/>
          </a:xfrm>
        </p:spPr>
        <p:txBody>
          <a:bodyPr/>
          <a:lstStyle/>
          <a:p>
            <a:r>
              <a:rPr lang="es-SV" dirty="0"/>
              <a:t>TRABAJO DE GRADUACIÓN PRESENTADO POR:</a:t>
            </a:r>
          </a:p>
          <a:p>
            <a:r>
              <a:rPr lang="es-SV" b="1" dirty="0"/>
              <a:t>GIORGIO MARCELO SASMAY VILLACORTA</a:t>
            </a:r>
            <a:endParaRPr lang="es-SV" dirty="0"/>
          </a:p>
          <a:p>
            <a:r>
              <a:rPr lang="es-SV" dirty="0"/>
              <a:t>PARA OPTAR AL GRADO DE</a:t>
            </a:r>
          </a:p>
          <a:p>
            <a:r>
              <a:rPr lang="es-SV" b="1" dirty="0"/>
              <a:t>MAESTRO EN ADMINISTRACIÓN FINANCIERA</a:t>
            </a:r>
            <a:endParaRPr lang="es-SV" dirty="0"/>
          </a:p>
        </p:txBody>
      </p:sp>
      <p:sp>
        <p:nvSpPr>
          <p:cNvPr id="2" name="1 Título"/>
          <p:cNvSpPr>
            <a:spLocks noGrp="1"/>
          </p:cNvSpPr>
          <p:nvPr>
            <p:ph type="ctrTitle"/>
          </p:nvPr>
        </p:nvSpPr>
        <p:spPr/>
        <p:txBody>
          <a:bodyPr/>
          <a:lstStyle/>
          <a:p>
            <a:r>
              <a:rPr lang="es-SV" b="1" dirty="0"/>
              <a:t>LA POLITICA DE DIVIDENDOS Y LA ESTRUCTURA DE CAPITAL.</a:t>
            </a:r>
            <a:r>
              <a:rPr lang="es-SV" dirty="0"/>
              <a:t/>
            </a:r>
            <a:br>
              <a:rPr lang="es-SV" dirty="0"/>
            </a:br>
            <a:r>
              <a:rPr lang="es-SV" b="1" dirty="0"/>
              <a:t>SUS DETERMINANTES Y SU RELEVANCIA PARA LA CREACIÓN DE VALOR</a:t>
            </a:r>
            <a:r>
              <a:rPr lang="es-SV" dirty="0"/>
              <a:t/>
            </a:r>
            <a:br>
              <a:rPr lang="es-SV" dirty="0"/>
            </a:br>
            <a:endParaRPr lang="es-SV" dirty="0"/>
          </a:p>
        </p:txBody>
      </p:sp>
      <p:sp>
        <p:nvSpPr>
          <p:cNvPr id="4" name="3 CuadroTexto"/>
          <p:cNvSpPr txBox="1"/>
          <p:nvPr/>
        </p:nvSpPr>
        <p:spPr>
          <a:xfrm>
            <a:off x="4319972" y="6131257"/>
            <a:ext cx="4104456" cy="369332"/>
          </a:xfrm>
          <a:prstGeom prst="rect">
            <a:avLst/>
          </a:prstGeom>
          <a:noFill/>
        </p:spPr>
        <p:txBody>
          <a:bodyPr wrap="square" rtlCol="0">
            <a:spAutoFit/>
          </a:bodyPr>
          <a:lstStyle/>
          <a:p>
            <a:pPr algn="r"/>
            <a:r>
              <a:rPr lang="es-SV" sz="1700" b="1" spc="30" dirty="0">
                <a:solidFill>
                  <a:schemeClr val="tx2"/>
                </a:solidFill>
              </a:rPr>
              <a:t>FEBRERO</a:t>
            </a:r>
            <a:r>
              <a:rPr lang="es-SV" dirty="0" smtClean="0"/>
              <a:t> </a:t>
            </a:r>
            <a:r>
              <a:rPr lang="es-SV" sz="1700" b="1" spc="30" dirty="0">
                <a:solidFill>
                  <a:schemeClr val="tx2"/>
                </a:solidFill>
              </a:rPr>
              <a:t>DE</a:t>
            </a:r>
            <a:r>
              <a:rPr lang="es-SV" dirty="0" smtClean="0"/>
              <a:t> </a:t>
            </a:r>
            <a:r>
              <a:rPr lang="es-SV" sz="1700" b="1" spc="30" dirty="0">
                <a:solidFill>
                  <a:schemeClr val="tx2"/>
                </a:solidFill>
              </a:rPr>
              <a:t>2012</a:t>
            </a:r>
          </a:p>
        </p:txBody>
      </p:sp>
    </p:spTree>
    <p:extLst>
      <p:ext uri="{BB962C8B-B14F-4D97-AF65-F5344CB8AC3E}">
        <p14:creationId xmlns:p14="http://schemas.microsoft.com/office/powerpoint/2010/main" val="333088591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SV" b="1" dirty="0"/>
              <a:t>LA POLITICA DE DIVIDENDOS Y LA ESTRUCTURA DE CAPITAL.</a:t>
            </a:r>
            <a:r>
              <a:rPr lang="es-SV" sz="2000" dirty="0"/>
              <a:t/>
            </a:r>
            <a:br>
              <a:rPr lang="es-SV" sz="2000" dirty="0"/>
            </a:br>
            <a:r>
              <a:rPr lang="es-SV" sz="2000" b="1" dirty="0"/>
              <a:t>Sus determinantes y su relevancia en la creación de </a:t>
            </a:r>
            <a:r>
              <a:rPr lang="es-SV" sz="2000" b="1" dirty="0" smtClean="0"/>
              <a:t>valor</a:t>
            </a:r>
            <a:endParaRPr lang="es-SV" sz="3200" dirty="0"/>
          </a:p>
        </p:txBody>
      </p:sp>
      <p:sp>
        <p:nvSpPr>
          <p:cNvPr id="3" name="2 Marcador de contenido"/>
          <p:cNvSpPr>
            <a:spLocks noGrp="1"/>
          </p:cNvSpPr>
          <p:nvPr>
            <p:ph sz="quarter" idx="13"/>
          </p:nvPr>
        </p:nvSpPr>
        <p:spPr/>
        <p:txBody>
          <a:bodyPr>
            <a:normAutofit/>
          </a:bodyPr>
          <a:lstStyle/>
          <a:p>
            <a:pPr marL="0" indent="0" algn="just">
              <a:buNone/>
            </a:pPr>
            <a:endParaRPr lang="es-SV" sz="1800" dirty="0" smtClean="0"/>
          </a:p>
          <a:p>
            <a:pPr marL="0" indent="0" algn="just">
              <a:buNone/>
            </a:pPr>
            <a:endParaRPr lang="es-SV" sz="1800" dirty="0" smtClean="0"/>
          </a:p>
          <a:p>
            <a:pPr marL="0" indent="0" algn="just">
              <a:buNone/>
            </a:pPr>
            <a:r>
              <a:rPr lang="es-SV" sz="2400" dirty="0"/>
              <a:t>El objetivo de este documento es estudiar los factores que son  tomados en cuenta  (o deberían) a la hora de enfrentarse a estas decisiones financieras. Académicos y </a:t>
            </a:r>
            <a:r>
              <a:rPr lang="es-SV" sz="2400" dirty="0" err="1"/>
              <a:t>Practitioners</a:t>
            </a:r>
            <a:r>
              <a:rPr lang="es-SV" sz="2400" dirty="0"/>
              <a:t>  han debatido acerca de cuáles son estos factores determinantes de un adecuado nivel de endeudamiento o una prudente política de dividendos y de cómo estas decisiones pueden afectar (positiva o negativamente) el valor de la empresa.</a:t>
            </a:r>
          </a:p>
        </p:txBody>
      </p:sp>
    </p:spTree>
    <p:extLst>
      <p:ext uri="{BB962C8B-B14F-4D97-AF65-F5344CB8AC3E}">
        <p14:creationId xmlns:p14="http://schemas.microsoft.com/office/powerpoint/2010/main" val="393335946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nSpc>
                <a:spcPct val="115000"/>
              </a:lnSpc>
              <a:spcAft>
                <a:spcPts val="0"/>
              </a:spcAft>
            </a:pPr>
            <a:r>
              <a:rPr lang="es-SV" b="1" dirty="0"/>
              <a:t>LA POLITICA DE ENDEUDAMIENTO</a:t>
            </a:r>
            <a:br>
              <a:rPr lang="es-SV" b="1" dirty="0"/>
            </a:br>
            <a:r>
              <a:rPr lang="es-SV" sz="1800" b="1" dirty="0"/>
              <a:t>¿Merece la pena procurar un nivel de endeudamiento óptimo?</a:t>
            </a:r>
          </a:p>
        </p:txBody>
      </p:sp>
      <p:sp>
        <p:nvSpPr>
          <p:cNvPr id="3" name="2 Marcador de contenido"/>
          <p:cNvSpPr>
            <a:spLocks noGrp="1"/>
          </p:cNvSpPr>
          <p:nvPr>
            <p:ph sz="quarter" idx="13"/>
          </p:nvPr>
        </p:nvSpPr>
        <p:spPr>
          <a:xfrm>
            <a:off x="609600" y="1474440"/>
            <a:ext cx="7924800" cy="4114800"/>
          </a:xfrm>
        </p:spPr>
        <p:txBody>
          <a:bodyPr>
            <a:normAutofit lnSpcReduction="10000"/>
          </a:bodyPr>
          <a:lstStyle/>
          <a:p>
            <a:pPr marL="0" indent="0">
              <a:buNone/>
            </a:pPr>
            <a:endParaRPr lang="es-SV" sz="2000" dirty="0" smtClean="0"/>
          </a:p>
          <a:p>
            <a:r>
              <a:rPr lang="es-SV" sz="2000" dirty="0" smtClean="0"/>
              <a:t>Las </a:t>
            </a:r>
            <a:r>
              <a:rPr lang="es-SV" sz="2000" dirty="0"/>
              <a:t>decisiones importantes y de carácter estratégico son aquellas que afectan los activos de la empresa, pues ahí radica el valor de la empresa a </a:t>
            </a:r>
            <a:r>
              <a:rPr lang="es-SV" sz="2000" dirty="0" smtClean="0"/>
              <a:t>futuro</a:t>
            </a:r>
            <a:r>
              <a:rPr lang="es-SV" sz="1800" dirty="0" smtClean="0"/>
              <a:t>.</a:t>
            </a:r>
          </a:p>
          <a:p>
            <a:pPr marL="0" indent="0">
              <a:buNone/>
            </a:pPr>
            <a:endParaRPr lang="es-SV" sz="1800" dirty="0" smtClean="0"/>
          </a:p>
          <a:p>
            <a:r>
              <a:rPr lang="es-SV" sz="2000" dirty="0" err="1" smtClean="0"/>
              <a:t>Modigliani</a:t>
            </a:r>
            <a:r>
              <a:rPr lang="es-SV" sz="2000" dirty="0" smtClean="0"/>
              <a:t> </a:t>
            </a:r>
            <a:r>
              <a:rPr lang="es-SV" sz="2000" dirty="0"/>
              <a:t>&amp; </a:t>
            </a:r>
            <a:r>
              <a:rPr lang="es-SV" sz="2000" dirty="0" smtClean="0"/>
              <a:t>Miller: «Una </a:t>
            </a:r>
            <a:r>
              <a:rPr lang="es-SV" sz="2000" dirty="0"/>
              <a:t>empresa no puede cambiar el valor total de sus títulos fraccionando tan solo sus flujos de tesorería en distintas </a:t>
            </a:r>
            <a:r>
              <a:rPr lang="es-SV" sz="2000" dirty="0" smtClean="0"/>
              <a:t>corrientes».</a:t>
            </a:r>
          </a:p>
          <a:p>
            <a:pPr marL="0" indent="0">
              <a:buNone/>
            </a:pPr>
            <a:endParaRPr lang="es-SV" sz="2000" dirty="0" smtClean="0"/>
          </a:p>
          <a:p>
            <a:r>
              <a:rPr lang="es-SV" sz="2000" dirty="0" smtClean="0"/>
              <a:t> </a:t>
            </a:r>
            <a:r>
              <a:rPr lang="es-SV" sz="2000" dirty="0">
                <a:latin typeface="Times New Roman"/>
                <a:ea typeface="Calibri"/>
              </a:rPr>
              <a:t>En la práctica, la estructura de capital es relevante, pero si no se entiende perfectamente las condiciones bajo las que la teoría de M&amp;M se cumplen, no podrá entenderse del todo porque una estructura de capital es mejor que otra</a:t>
            </a:r>
            <a:endParaRPr lang="es-SV" sz="2000" dirty="0"/>
          </a:p>
        </p:txBody>
      </p:sp>
    </p:spTree>
    <p:extLst>
      <p:ext uri="{BB962C8B-B14F-4D97-AF65-F5344CB8AC3E}">
        <p14:creationId xmlns:p14="http://schemas.microsoft.com/office/powerpoint/2010/main" val="1265947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lvl="0"/>
            <a:r>
              <a:rPr lang="es-SV" b="1" dirty="0"/>
              <a:t>LA POLITICA DE </a:t>
            </a:r>
            <a:r>
              <a:rPr lang="es-SV" b="1" dirty="0" smtClean="0"/>
              <a:t>DIVIDENDOS</a:t>
            </a:r>
            <a:endParaRPr lang="es-SV" dirty="0"/>
          </a:p>
        </p:txBody>
      </p:sp>
      <p:sp>
        <p:nvSpPr>
          <p:cNvPr id="3" name="2 Marcador de contenido"/>
          <p:cNvSpPr>
            <a:spLocks noGrp="1"/>
          </p:cNvSpPr>
          <p:nvPr>
            <p:ph sz="quarter" idx="13"/>
          </p:nvPr>
        </p:nvSpPr>
        <p:spPr/>
        <p:txBody>
          <a:bodyPr/>
          <a:lstStyle/>
          <a:p>
            <a:pPr algn="just"/>
            <a:endParaRPr lang="es-SV" sz="2000" dirty="0" smtClean="0"/>
          </a:p>
          <a:p>
            <a:pPr algn="just"/>
            <a:endParaRPr lang="es-SV" dirty="0"/>
          </a:p>
          <a:p>
            <a:pPr algn="just"/>
            <a:r>
              <a:rPr lang="es-SV" sz="2000" dirty="0" smtClean="0"/>
              <a:t>La </a:t>
            </a:r>
            <a:r>
              <a:rPr lang="es-SV" sz="2000" dirty="0"/>
              <a:t>prensa financiera constantemente ofrece información sobre como las políticas de dividendos afectan a los </a:t>
            </a:r>
            <a:r>
              <a:rPr lang="es-SV" sz="2000" dirty="0" smtClean="0"/>
              <a:t>accionistas, </a:t>
            </a:r>
            <a:r>
              <a:rPr lang="es-SV" sz="2000" dirty="0"/>
              <a:t>Es común observar como una empresa al anunciar modificaciones en la política de dividendos, experimenta cambios en el precio </a:t>
            </a:r>
            <a:r>
              <a:rPr lang="es-SV" sz="2000" dirty="0" smtClean="0"/>
              <a:t>bursátil</a:t>
            </a:r>
          </a:p>
          <a:p>
            <a:pPr algn="just"/>
            <a:endParaRPr lang="es-SV" sz="2000" dirty="0"/>
          </a:p>
          <a:p>
            <a:pPr algn="just"/>
            <a:r>
              <a:rPr lang="es-SV" sz="2000" dirty="0" smtClean="0"/>
              <a:t>«Si </a:t>
            </a:r>
            <a:r>
              <a:rPr lang="es-SV" sz="2000" dirty="0"/>
              <a:t>aislamos y diferenciamos lo que no importa, podremos identificar fácilmente lo que sí </a:t>
            </a:r>
            <a:r>
              <a:rPr lang="es-SV" sz="2000" dirty="0" smtClean="0"/>
              <a:t>importa»</a:t>
            </a:r>
          </a:p>
          <a:p>
            <a:pPr algn="just"/>
            <a:endParaRPr lang="es-SV" sz="1800" dirty="0"/>
          </a:p>
          <a:p>
            <a:pPr algn="just"/>
            <a:endParaRPr lang="es-SV" sz="1800" dirty="0" smtClean="0"/>
          </a:p>
          <a:p>
            <a:endParaRPr lang="es-SV" dirty="0"/>
          </a:p>
        </p:txBody>
      </p:sp>
    </p:spTree>
    <p:extLst>
      <p:ext uri="{BB962C8B-B14F-4D97-AF65-F5344CB8AC3E}">
        <p14:creationId xmlns:p14="http://schemas.microsoft.com/office/powerpoint/2010/main" val="165734843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lvl="0"/>
            <a:r>
              <a:rPr lang="es-SV" b="1" dirty="0"/>
              <a:t>LA IRRELEVANCIA DE MODIGLIANI &amp; </a:t>
            </a:r>
            <a:r>
              <a:rPr lang="es-SV" b="1" dirty="0" smtClean="0"/>
              <a:t>MILLER</a:t>
            </a:r>
            <a:endParaRPr lang="es-SV" dirty="0"/>
          </a:p>
        </p:txBody>
      </p:sp>
      <p:sp>
        <p:nvSpPr>
          <p:cNvPr id="3" name="2 Marcador de contenido"/>
          <p:cNvSpPr>
            <a:spLocks noGrp="1"/>
          </p:cNvSpPr>
          <p:nvPr>
            <p:ph sz="quarter" idx="13"/>
          </p:nvPr>
        </p:nvSpPr>
        <p:spPr/>
        <p:txBody>
          <a:bodyPr>
            <a:noAutofit/>
          </a:bodyPr>
          <a:lstStyle/>
          <a:p>
            <a:pPr marL="0" indent="0">
              <a:buNone/>
            </a:pPr>
            <a:r>
              <a:rPr lang="es-SV" sz="2000" dirty="0"/>
              <a:t>El teorema </a:t>
            </a:r>
            <a:r>
              <a:rPr lang="es-SV" sz="2000" dirty="0" err="1"/>
              <a:t>Modigliani</a:t>
            </a:r>
            <a:r>
              <a:rPr lang="es-SV" sz="2000" dirty="0"/>
              <a:t> &amp; Miller es parte de los fundamentos de la teoría financiera moderna y está basada en 2 proposiciones principales: </a:t>
            </a:r>
            <a:endParaRPr lang="es-SV" sz="2000" dirty="0" smtClean="0"/>
          </a:p>
          <a:p>
            <a:pPr lvl="0"/>
            <a:r>
              <a:rPr lang="es-SV" sz="2000" dirty="0" smtClean="0"/>
              <a:t>El </a:t>
            </a:r>
            <a:r>
              <a:rPr lang="es-SV" sz="2000" dirty="0"/>
              <a:t>valor de una empresa es independiente de su estructura de capital. </a:t>
            </a:r>
          </a:p>
          <a:p>
            <a:pPr lvl="0"/>
            <a:r>
              <a:rPr lang="es-SV" sz="2000" dirty="0"/>
              <a:t>Cuando la política de inversión está definida, la política de dividendos es irrelevante para el valor de sus acciones. </a:t>
            </a:r>
          </a:p>
          <a:p>
            <a:pPr marL="0" indent="0">
              <a:buNone/>
            </a:pPr>
            <a:r>
              <a:rPr lang="es-SV" sz="2000" dirty="0" smtClean="0"/>
              <a:t>Dichas </a:t>
            </a:r>
            <a:r>
              <a:rPr lang="es-SV" sz="2000" dirty="0"/>
              <a:t>proposiciones se dan bajo el supuesto de un mercado perfecto y sin fricciones el cual debe cumplir con las siguientes condiciones: </a:t>
            </a:r>
          </a:p>
          <a:p>
            <a:r>
              <a:rPr lang="es-SV" sz="2000" dirty="0"/>
              <a:t> </a:t>
            </a:r>
            <a:r>
              <a:rPr lang="es-SV" sz="2000" dirty="0" smtClean="0"/>
              <a:t>No existen impuestos</a:t>
            </a:r>
          </a:p>
          <a:p>
            <a:pPr lvl="0"/>
            <a:r>
              <a:rPr lang="es-SV" sz="2000" dirty="0" smtClean="0"/>
              <a:t>No </a:t>
            </a:r>
            <a:r>
              <a:rPr lang="es-SV" sz="2000" dirty="0"/>
              <a:t>existen costes de contratación ni de agencias</a:t>
            </a:r>
          </a:p>
          <a:p>
            <a:pPr lvl="0"/>
            <a:r>
              <a:rPr lang="es-SV" sz="2000" dirty="0"/>
              <a:t>No existen costes de bancarrota ni de transacción</a:t>
            </a:r>
          </a:p>
          <a:p>
            <a:r>
              <a:rPr lang="es-SV" sz="2000" dirty="0"/>
              <a:t>No existen costes de información</a:t>
            </a:r>
          </a:p>
        </p:txBody>
      </p:sp>
    </p:spTree>
    <p:extLst>
      <p:ext uri="{BB962C8B-B14F-4D97-AF65-F5344CB8AC3E}">
        <p14:creationId xmlns:p14="http://schemas.microsoft.com/office/powerpoint/2010/main" val="37634890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lvl="0"/>
            <a:r>
              <a:rPr lang="es-SV" b="1" dirty="0"/>
              <a:t>LA POLITICA DE </a:t>
            </a:r>
            <a:r>
              <a:rPr lang="es-SV" b="1" dirty="0" smtClean="0"/>
              <a:t>INVERSIÓN</a:t>
            </a:r>
            <a:endParaRPr lang="es-SV" dirty="0"/>
          </a:p>
        </p:txBody>
      </p:sp>
      <p:sp>
        <p:nvSpPr>
          <p:cNvPr id="3" name="2 Marcador de contenido"/>
          <p:cNvSpPr>
            <a:spLocks noGrp="1"/>
          </p:cNvSpPr>
          <p:nvPr>
            <p:ph sz="quarter" idx="13"/>
          </p:nvPr>
        </p:nvSpPr>
        <p:spPr/>
        <p:txBody>
          <a:bodyPr>
            <a:normAutofit/>
          </a:bodyPr>
          <a:lstStyle/>
          <a:p>
            <a:r>
              <a:rPr lang="es-SV" sz="2000" dirty="0"/>
              <a:t>Al tomar las decisiones de inversión en una empresa se deben tener en cuenta, entre otras cosas, de donde vendrá el dinero para financiar las nuevas </a:t>
            </a:r>
            <a:r>
              <a:rPr lang="es-SV" sz="2000" dirty="0" smtClean="0"/>
              <a:t>inversiones</a:t>
            </a:r>
          </a:p>
          <a:p>
            <a:endParaRPr lang="es-SV" sz="2000" dirty="0"/>
          </a:p>
          <a:p>
            <a:r>
              <a:rPr lang="es-SV" sz="2000" dirty="0"/>
              <a:t>La estructura de </a:t>
            </a:r>
            <a:r>
              <a:rPr lang="es-SV" sz="2000" dirty="0" smtClean="0"/>
              <a:t>capital y la política de dividendos </a:t>
            </a:r>
            <a:r>
              <a:rPr lang="es-SV" sz="2000" dirty="0"/>
              <a:t>no es un determinante directo de la política de inversión ya que esta se determina en base a la rentabilidad y factibilidad de los proyectos a futuro</a:t>
            </a:r>
            <a:r>
              <a:rPr lang="es-SV" sz="2000" dirty="0" smtClean="0"/>
              <a:t>.</a:t>
            </a:r>
          </a:p>
          <a:p>
            <a:endParaRPr lang="es-SV" sz="2000" dirty="0"/>
          </a:p>
          <a:p>
            <a:r>
              <a:rPr lang="es-SV" sz="2000" dirty="0"/>
              <a:t>Pero determinar de dónde vendrá el dinero para las nuevas inversiones implica tomar en consideración varios factores que podrían ser de mucha relevancia al determinar el nivel de inversión de una empresa</a:t>
            </a:r>
            <a:endParaRPr lang="es-SV" sz="2000" dirty="0" smtClean="0"/>
          </a:p>
          <a:p>
            <a:endParaRPr lang="es-SV" sz="1800" dirty="0"/>
          </a:p>
          <a:p>
            <a:endParaRPr lang="es-SV" sz="1800" dirty="0"/>
          </a:p>
        </p:txBody>
      </p:sp>
    </p:spTree>
    <p:extLst>
      <p:ext uri="{BB962C8B-B14F-4D97-AF65-F5344CB8AC3E}">
        <p14:creationId xmlns:p14="http://schemas.microsoft.com/office/powerpoint/2010/main" val="118427144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lvl="0"/>
            <a:r>
              <a:rPr lang="es-SV" b="1" dirty="0"/>
              <a:t>LA POLITICA DE </a:t>
            </a:r>
            <a:r>
              <a:rPr lang="es-SV" b="1" dirty="0" smtClean="0"/>
              <a:t>INVERSIÓN y la estructura de capital</a:t>
            </a:r>
            <a:endParaRPr lang="es-SV" dirty="0"/>
          </a:p>
        </p:txBody>
      </p:sp>
      <p:sp>
        <p:nvSpPr>
          <p:cNvPr id="3" name="2 Marcador de contenido"/>
          <p:cNvSpPr>
            <a:spLocks noGrp="1"/>
          </p:cNvSpPr>
          <p:nvPr>
            <p:ph sz="quarter" idx="13"/>
          </p:nvPr>
        </p:nvSpPr>
        <p:spPr/>
        <p:txBody>
          <a:bodyPr>
            <a:normAutofit/>
          </a:bodyPr>
          <a:lstStyle/>
          <a:p>
            <a:endParaRPr lang="es-SV" dirty="0"/>
          </a:p>
          <a:p>
            <a:pPr marL="0" indent="0">
              <a:buNone/>
            </a:pPr>
            <a:r>
              <a:rPr lang="es-SV" dirty="0" smtClean="0"/>
              <a:t>Las </a:t>
            </a:r>
            <a:r>
              <a:rPr lang="es-SV" dirty="0"/>
              <a:t>decisiones de apalancamiento </a:t>
            </a:r>
            <a:r>
              <a:rPr lang="es-SV" dirty="0" smtClean="0"/>
              <a:t>puede  </a:t>
            </a:r>
            <a:r>
              <a:rPr lang="es-SV" dirty="0"/>
              <a:t>generar dos situaciones antagónicas que no son deseables desde el punto de vista de los accionistas:</a:t>
            </a:r>
            <a:endParaRPr lang="es-SV" dirty="0" smtClean="0"/>
          </a:p>
          <a:p>
            <a:endParaRPr lang="es-SV" dirty="0"/>
          </a:p>
          <a:p>
            <a:r>
              <a:rPr lang="es-SV" dirty="0" err="1" smtClean="0"/>
              <a:t>Coorporate</a:t>
            </a:r>
            <a:r>
              <a:rPr lang="es-SV" dirty="0" smtClean="0"/>
              <a:t> </a:t>
            </a:r>
            <a:r>
              <a:rPr lang="es-SV" dirty="0" err="1" smtClean="0"/>
              <a:t>Underinvestment</a:t>
            </a:r>
            <a:endParaRPr lang="es-SV" dirty="0" smtClean="0"/>
          </a:p>
          <a:p>
            <a:endParaRPr lang="es-SV" dirty="0"/>
          </a:p>
          <a:p>
            <a:r>
              <a:rPr lang="es-SV" dirty="0" smtClean="0"/>
              <a:t> </a:t>
            </a:r>
            <a:r>
              <a:rPr lang="es-SV" dirty="0" err="1" smtClean="0"/>
              <a:t>The</a:t>
            </a:r>
            <a:r>
              <a:rPr lang="es-SV" dirty="0" smtClean="0"/>
              <a:t> Free Cash </a:t>
            </a:r>
            <a:r>
              <a:rPr lang="es-SV" dirty="0" err="1" smtClean="0"/>
              <a:t>Problem</a:t>
            </a:r>
            <a:endParaRPr lang="es-SV" dirty="0"/>
          </a:p>
        </p:txBody>
      </p:sp>
    </p:spTree>
    <p:extLst>
      <p:ext uri="{BB962C8B-B14F-4D97-AF65-F5344CB8AC3E}">
        <p14:creationId xmlns:p14="http://schemas.microsoft.com/office/powerpoint/2010/main" val="193641902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lvl="0"/>
            <a:r>
              <a:rPr lang="es-SV" b="1" dirty="0"/>
              <a:t>¿CÓMO AFECTAN LOS DIVIDENDOS A LA POLITICA DE INVERSIÓN</a:t>
            </a:r>
            <a:r>
              <a:rPr lang="es-SV" b="1" dirty="0" smtClean="0"/>
              <a:t>?</a:t>
            </a:r>
            <a:endParaRPr lang="es-SV" dirty="0"/>
          </a:p>
        </p:txBody>
      </p:sp>
      <p:sp>
        <p:nvSpPr>
          <p:cNvPr id="3" name="2 Marcador de contenido"/>
          <p:cNvSpPr>
            <a:spLocks noGrp="1"/>
          </p:cNvSpPr>
          <p:nvPr>
            <p:ph sz="quarter" idx="13"/>
          </p:nvPr>
        </p:nvSpPr>
        <p:spPr/>
        <p:txBody>
          <a:bodyPr/>
          <a:lstStyle/>
          <a:p>
            <a:endParaRPr lang="es-SV" dirty="0" smtClean="0"/>
          </a:p>
          <a:p>
            <a:r>
              <a:rPr lang="es-SV" dirty="0"/>
              <a:t>L</a:t>
            </a:r>
            <a:r>
              <a:rPr lang="es-SV" dirty="0" smtClean="0"/>
              <a:t>a </a:t>
            </a:r>
            <a:r>
              <a:rPr lang="es-SV" dirty="0"/>
              <a:t>política de dividendos está estrechamente relacionada con las oportunidades de inversión de las empresas</a:t>
            </a:r>
            <a:r>
              <a:rPr lang="es-SV" dirty="0" smtClean="0"/>
              <a:t>.</a:t>
            </a:r>
          </a:p>
          <a:p>
            <a:pPr marL="0" indent="0">
              <a:buNone/>
            </a:pPr>
            <a:endParaRPr lang="es-SV" dirty="0" smtClean="0"/>
          </a:p>
          <a:p>
            <a:r>
              <a:rPr lang="es-SV" dirty="0" smtClean="0"/>
              <a:t>Al </a:t>
            </a:r>
            <a:r>
              <a:rPr lang="es-SV" dirty="0"/>
              <a:t>verse afectados por la política de inversión (a través de los costos de agenda y los costos de contratación) los dividendos pueden tener incidencia en el valor de la empresa. </a:t>
            </a:r>
          </a:p>
          <a:p>
            <a:endParaRPr lang="es-SV" dirty="0"/>
          </a:p>
        </p:txBody>
      </p:sp>
    </p:spTree>
    <p:extLst>
      <p:ext uri="{BB962C8B-B14F-4D97-AF65-F5344CB8AC3E}">
        <p14:creationId xmlns:p14="http://schemas.microsoft.com/office/powerpoint/2010/main" val="3215998918"/>
      </p:ext>
    </p:extLst>
  </p:cSld>
  <p:clrMapOvr>
    <a:masterClrMapping/>
  </p:clrMapOvr>
  <p:timing>
    <p:tnLst>
      <p:par>
        <p:cTn id="1" dur="indefinite" restart="never" nodeType="tmRoot"/>
      </p:par>
    </p:tnLst>
  </p:timing>
</p:sld>
</file>

<file path=ppt/theme/theme1.xml><?xml version="1.0" encoding="utf-8"?>
<a:theme xmlns:a="http://schemas.openxmlformats.org/drawingml/2006/main" name="Horizonte">
  <a:themeElements>
    <a:clrScheme name="Horizonte">
      <a:dk1>
        <a:srgbClr val="000000"/>
      </a:dk1>
      <a:lt1>
        <a:srgbClr val="FFFFFF"/>
      </a:lt1>
      <a:dk2>
        <a:srgbClr val="1F2123"/>
      </a:dk2>
      <a:lt2>
        <a:srgbClr val="DC9E1F"/>
      </a:lt2>
      <a:accent1>
        <a:srgbClr val="7E97AD"/>
      </a:accent1>
      <a:accent2>
        <a:srgbClr val="CC8E60"/>
      </a:accent2>
      <a:accent3>
        <a:srgbClr val="7A6A60"/>
      </a:accent3>
      <a:accent4>
        <a:srgbClr val="B4936D"/>
      </a:accent4>
      <a:accent5>
        <a:srgbClr val="67787B"/>
      </a:accent5>
      <a:accent6>
        <a:srgbClr val="9D936F"/>
      </a:accent6>
      <a:hlink>
        <a:srgbClr val="646464"/>
      </a:hlink>
      <a:folHlink>
        <a:srgbClr val="969696"/>
      </a:folHlink>
    </a:clrScheme>
    <a:fontScheme name="Horizonte">
      <a:majorFont>
        <a:latin typeface="Arial Narrow"/>
        <a:ea typeface=""/>
        <a:cs typeface=""/>
        <a:font script="Jpan" typeface="HGｺﾞｼｯｸM"/>
        <a:font script="Hang" typeface="HY얕은샘물M"/>
        <a:font script="Hans" typeface="方正姚体"/>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Arial Narrow"/>
        <a:ea typeface=""/>
        <a:cs typeface=""/>
        <a:font script="Jpan" typeface="HGｺﾞｼｯｸM"/>
        <a:font script="Hang" typeface="HY얕은샘물M"/>
        <a:font script="Hans" typeface="方正姚体"/>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Horizonte">
      <a:fillStyleLst>
        <a:solidFill>
          <a:schemeClr val="phClr"/>
        </a:solidFill>
        <a:gradFill rotWithShape="1">
          <a:gsLst>
            <a:gs pos="0">
              <a:schemeClr val="phClr">
                <a:tint val="83000"/>
                <a:shade val="100000"/>
                <a:satMod val="100000"/>
              </a:schemeClr>
            </a:gs>
            <a:gs pos="100000">
              <a:schemeClr val="phClr">
                <a:tint val="61000"/>
                <a:alpha val="100000"/>
                <a:satMod val="200000"/>
              </a:schemeClr>
            </a:gs>
          </a:gsLst>
          <a:path path="circle">
            <a:fillToRect l="100000" t="100000" r="100000" b="100000"/>
          </a:path>
        </a:gradFill>
        <a:gradFill rotWithShape="1">
          <a:gsLst>
            <a:gs pos="0">
              <a:schemeClr val="phClr">
                <a:shade val="85000"/>
              </a:schemeClr>
            </a:gs>
            <a:gs pos="100000">
              <a:schemeClr val="phClr">
                <a:tint val="90000"/>
                <a:alpha val="100000"/>
                <a:satMod val="200000"/>
              </a:schemeClr>
            </a:gs>
          </a:gsLst>
          <a:path path="circle">
            <a:fillToRect l="100000" t="100000" r="100000" b="100000"/>
          </a:path>
        </a:gradFill>
      </a:fillStyleLst>
      <a:lnStyleLst>
        <a:ln w="9525" cap="flat" cmpd="sng" algn="ctr">
          <a:solidFill>
            <a:schemeClr val="phClr"/>
          </a:solidFill>
          <a:prstDash val="solid"/>
        </a:ln>
        <a:ln w="10795" cap="flat" cmpd="sng" algn="ctr">
          <a:solidFill>
            <a:schemeClr val="phClr"/>
          </a:solidFill>
          <a:prstDash val="solid"/>
        </a:ln>
        <a:ln w="15240" cap="flat" cmpd="sng" algn="ctr">
          <a:solidFill>
            <a:schemeClr val="phClr">
              <a:tint val="25000"/>
              <a:alpha val="25000"/>
            </a:schemeClr>
          </a:solidFill>
          <a:prstDash val="solid"/>
        </a:ln>
      </a:lnStyleLst>
      <a:effectStyleLst>
        <a:effectStyle>
          <a:effectLst>
            <a:outerShdw blurRad="38100" dist="25400" dir="5400000" rotWithShape="0">
              <a:srgbClr val="000000">
                <a:alpha val="40000"/>
              </a:srgbClr>
            </a:outerShdw>
          </a:effectLst>
        </a:effectStyle>
        <a:effectStyle>
          <a:effectLst>
            <a:outerShdw blurRad="50800" dist="42924" dir="5400000" rotWithShape="0">
              <a:srgbClr val="000000">
                <a:alpha val="40000"/>
              </a:srgbClr>
            </a:outerShdw>
          </a:effectLst>
        </a:effectStyle>
        <a:effectStyle>
          <a:effectLst>
            <a:outerShdw blurRad="50800" dist="25400" dir="5400000" rotWithShape="0">
              <a:srgbClr val="000000">
                <a:alpha val="40000"/>
              </a:srgbClr>
            </a:outerShdw>
          </a:effectLst>
          <a:scene3d>
            <a:camera prst="orthographicFront">
              <a:rot lat="0" lon="0" rev="0"/>
            </a:camera>
            <a:lightRig rig="flat" dir="t">
              <a:rot lat="0" lon="0" rev="3600000"/>
            </a:lightRig>
          </a:scene3d>
          <a:sp3d prstMaterial="flat">
            <a:bevelT w="34925" h="47625" prst="coolSlant"/>
          </a:sp3d>
        </a:effectStyle>
      </a:effectStyleLst>
      <a:bgFillStyleLst>
        <a:solidFill>
          <a:schemeClr val="phClr"/>
        </a:solidFill>
        <a:gradFill rotWithShape="1">
          <a:gsLst>
            <a:gs pos="0">
              <a:schemeClr val="phClr">
                <a:tint val="96000"/>
                <a:shade val="100000"/>
                <a:alpha val="100000"/>
                <a:satMod val="140000"/>
              </a:schemeClr>
            </a:gs>
            <a:gs pos="31000">
              <a:schemeClr val="phClr">
                <a:tint val="100000"/>
                <a:shade val="90000"/>
                <a:alpha val="100000"/>
              </a:schemeClr>
            </a:gs>
            <a:gs pos="100000">
              <a:schemeClr val="phClr">
                <a:tint val="100000"/>
                <a:shade val="80000"/>
                <a:alpha val="100000"/>
              </a:schemeClr>
            </a:gs>
          </a:gsLst>
          <a:lin ang="5400000" scaled="0"/>
        </a:gradFill>
        <a:gradFill rotWithShape="1">
          <a:gsLst>
            <a:gs pos="0">
              <a:schemeClr val="phClr">
                <a:tint val="96000"/>
                <a:shade val="100000"/>
                <a:alpha val="100000"/>
                <a:satMod val="180000"/>
              </a:schemeClr>
            </a:gs>
            <a:gs pos="41000">
              <a:schemeClr val="phClr">
                <a:tint val="100000"/>
                <a:shade val="100000"/>
                <a:alpha val="100000"/>
                <a:satMod val="150000"/>
              </a:schemeClr>
            </a:gs>
            <a:gs pos="100000">
              <a:schemeClr val="phClr">
                <a:tint val="100000"/>
                <a:shade val="65000"/>
                <a:alpha val="100000"/>
              </a:schemeClr>
            </a:gs>
          </a:gsLst>
          <a:path path="circle">
            <a:fillToRect l="50000" t="80000" r="100000" b="10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Horizon</Template>
  <TotalTime>545</TotalTime>
  <Words>900</Words>
  <Application>Microsoft Office PowerPoint</Application>
  <PresentationFormat>Presentación en pantalla (4:3)</PresentationFormat>
  <Paragraphs>68</Paragraphs>
  <Slides>13</Slides>
  <Notes>0</Notes>
  <HiddenSlides>0</HiddenSlides>
  <MMClips>0</MMClips>
  <ScaleCrop>false</ScaleCrop>
  <HeadingPairs>
    <vt:vector size="4" baseType="variant">
      <vt:variant>
        <vt:lpstr>Tema</vt:lpstr>
      </vt:variant>
      <vt:variant>
        <vt:i4>1</vt:i4>
      </vt:variant>
      <vt:variant>
        <vt:lpstr>Títulos de diapositiva</vt:lpstr>
      </vt:variant>
      <vt:variant>
        <vt:i4>13</vt:i4>
      </vt:variant>
    </vt:vector>
  </HeadingPairs>
  <TitlesOfParts>
    <vt:vector size="14" baseType="lpstr">
      <vt:lpstr>Horizonte</vt:lpstr>
      <vt:lpstr>UNIVERSIDAD DE EL SALVADOR   FACULTAD DE CIENCIAS ECONÓMICAS  MAESTRÍA EN ADMINISTRACIÓN FINANCIERA   </vt:lpstr>
      <vt:lpstr>LA POLITICA DE DIVIDENDOS Y LA ESTRUCTURA DE CAPITAL. SUS DETERMINANTES Y SU RELEVANCIA PARA LA CREACIÓN DE VALOR </vt:lpstr>
      <vt:lpstr>LA POLITICA DE DIVIDENDOS Y LA ESTRUCTURA DE CAPITAL. Sus determinantes y su relevancia en la creación de valor</vt:lpstr>
      <vt:lpstr>LA POLITICA DE ENDEUDAMIENTO ¿Merece la pena procurar un nivel de endeudamiento óptimo?</vt:lpstr>
      <vt:lpstr>LA POLITICA DE DIVIDENDOS</vt:lpstr>
      <vt:lpstr>LA IRRELEVANCIA DE MODIGLIANI &amp; MILLER</vt:lpstr>
      <vt:lpstr>LA POLITICA DE INVERSIÓN</vt:lpstr>
      <vt:lpstr>LA POLITICA DE INVERSIÓN y la estructura de capital</vt:lpstr>
      <vt:lpstr>¿CÓMO AFECTAN LOS DIVIDENDOS A LA POLITICA DE INVERSIÓN?</vt:lpstr>
      <vt:lpstr>EL EFECTO INFORMATIVO DE LA DEUDA Y LOS DIVIDENDOS</vt:lpstr>
      <vt:lpstr>TAMAÑO Y TIPO DE EMPRESA</vt:lpstr>
      <vt:lpstr>¿SON RELEVANTES LA POLITICA DE DIVIDENDOS Y LA POLITICA DE ENDEUDAMIENTO PARA LA CREACIÓN DE VALOR? </vt:lpstr>
      <vt:lpstr>conclusión</vt:lpstr>
    </vt:vector>
  </TitlesOfParts>
  <Company>CCSOY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UNIVERSIDAD DE EL SALVADOR   FACULTAD DE CIENCIAS ECONÓMICAS  MAESTRÍA EN ADMINISTRACIÓN FINANCIERA</dc:title>
  <dc:creator>msasmay</dc:creator>
  <cp:lastModifiedBy>msasmay</cp:lastModifiedBy>
  <cp:revision>19</cp:revision>
  <dcterms:created xsi:type="dcterms:W3CDTF">2012-01-31T16:55:08Z</dcterms:created>
  <dcterms:modified xsi:type="dcterms:W3CDTF">2012-04-26T15:05:53Z</dcterms:modified>
</cp:coreProperties>
</file>